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3"/>
  </p:notesMasterIdLst>
  <p:handoutMasterIdLst>
    <p:handoutMasterId r:id="rId34"/>
  </p:handoutMasterIdLst>
  <p:sldIdLst>
    <p:sldId id="256" r:id="rId2"/>
    <p:sldId id="311" r:id="rId3"/>
    <p:sldId id="331" r:id="rId4"/>
    <p:sldId id="332" r:id="rId5"/>
    <p:sldId id="361" r:id="rId6"/>
    <p:sldId id="341" r:id="rId7"/>
    <p:sldId id="334" r:id="rId8"/>
    <p:sldId id="335" r:id="rId9"/>
    <p:sldId id="342" r:id="rId10"/>
    <p:sldId id="355" r:id="rId11"/>
    <p:sldId id="276" r:id="rId12"/>
    <p:sldId id="344" r:id="rId13"/>
    <p:sldId id="356" r:id="rId14"/>
    <p:sldId id="258" r:id="rId15"/>
    <p:sldId id="328" r:id="rId16"/>
    <p:sldId id="357" r:id="rId17"/>
    <p:sldId id="343" r:id="rId18"/>
    <p:sldId id="362" r:id="rId19"/>
    <p:sldId id="363" r:id="rId20"/>
    <p:sldId id="364" r:id="rId21"/>
    <p:sldId id="368" r:id="rId22"/>
    <p:sldId id="350" r:id="rId23"/>
    <p:sldId id="365" r:id="rId24"/>
    <p:sldId id="358" r:id="rId25"/>
    <p:sldId id="366" r:id="rId26"/>
    <p:sldId id="346" r:id="rId27"/>
    <p:sldId id="351" r:id="rId28"/>
    <p:sldId id="339" r:id="rId29"/>
    <p:sldId id="348" r:id="rId30"/>
    <p:sldId id="295" r:id="rId31"/>
    <p:sldId id="354" r:id="rId3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C8EA"/>
    <a:srgbClr val="A8C6EA"/>
    <a:srgbClr val="E2E204"/>
    <a:srgbClr val="DB1F3A"/>
    <a:srgbClr val="DD6909"/>
    <a:srgbClr val="063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65" autoAdjust="0"/>
    <p:restoredTop sz="92308" autoAdjust="0"/>
  </p:normalViewPr>
  <p:slideViewPr>
    <p:cSldViewPr>
      <p:cViewPr>
        <p:scale>
          <a:sx n="75" d="100"/>
          <a:sy n="75" d="100"/>
        </p:scale>
        <p:origin x="1164" y="210"/>
      </p:cViewPr>
      <p:guideLst>
        <p:guide orient="horz" pos="2160"/>
        <p:guide pos="2880"/>
      </p:guideLst>
    </p:cSldViewPr>
  </p:slideViewPr>
  <p:outlineViewPr>
    <p:cViewPr>
      <p:scale>
        <a:sx n="33" d="100"/>
        <a:sy n="33" d="100"/>
      </p:scale>
      <p:origin x="0" y="-5196"/>
    </p:cViewPr>
  </p:outlineViewPr>
  <p:notesTextViewPr>
    <p:cViewPr>
      <p:scale>
        <a:sx n="100" d="100"/>
        <a:sy n="100" d="100"/>
      </p:scale>
      <p:origin x="0" y="0"/>
    </p:cViewPr>
  </p:notesTextViewPr>
  <p:sorterViewPr>
    <p:cViewPr>
      <p:scale>
        <a:sx n="66" d="100"/>
        <a:sy n="66" d="100"/>
      </p:scale>
      <p:origin x="0" y="-1116"/>
    </p:cViewPr>
  </p:sorterViewPr>
  <p:notesViewPr>
    <p:cSldViewPr>
      <p:cViewPr varScale="1">
        <p:scale>
          <a:sx n="66" d="100"/>
          <a:sy n="66" d="100"/>
        </p:scale>
        <p:origin x="27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77" tIns="46588" rIns="93177" bIns="46588" rtlCol="0"/>
          <a:lstStyle>
            <a:lvl1pPr algn="l">
              <a:defRPr sz="1200"/>
            </a:lvl1pPr>
          </a:lstStyle>
          <a:p>
            <a:endParaRPr lang="en-US"/>
          </a:p>
        </p:txBody>
      </p:sp>
      <p:sp>
        <p:nvSpPr>
          <p:cNvPr id="3" name="Date Placeholder 2"/>
          <p:cNvSpPr>
            <a:spLocks noGrp="1"/>
          </p:cNvSpPr>
          <p:nvPr>
            <p:ph type="dt" sz="quarter" idx="1"/>
          </p:nvPr>
        </p:nvSpPr>
        <p:spPr>
          <a:xfrm>
            <a:off x="3970938" y="2"/>
            <a:ext cx="3037840" cy="466435"/>
          </a:xfrm>
          <a:prstGeom prst="rect">
            <a:avLst/>
          </a:prstGeom>
        </p:spPr>
        <p:txBody>
          <a:bodyPr vert="horz" lIns="93177" tIns="46588" rIns="93177" bIns="46588" rtlCol="0"/>
          <a:lstStyle>
            <a:lvl1pPr algn="r">
              <a:defRPr sz="1200"/>
            </a:lvl1pPr>
          </a:lstStyle>
          <a:p>
            <a:fld id="{E21B175C-D937-4FFD-B390-75931205A6D5}" type="datetimeFigureOut">
              <a:rPr lang="en-US" smtClean="0"/>
              <a:t>10/7/2019</a:t>
            </a:fld>
            <a:endParaRPr lang="en-US"/>
          </a:p>
        </p:txBody>
      </p:sp>
      <p:sp>
        <p:nvSpPr>
          <p:cNvPr id="4" name="Footer Placeholder 3"/>
          <p:cNvSpPr>
            <a:spLocks noGrp="1"/>
          </p:cNvSpPr>
          <p:nvPr>
            <p:ph type="ftr" sz="quarter" idx="2"/>
          </p:nvPr>
        </p:nvSpPr>
        <p:spPr>
          <a:xfrm>
            <a:off x="0" y="8829969"/>
            <a:ext cx="3037840" cy="466435"/>
          </a:xfrm>
          <a:prstGeom prst="rect">
            <a:avLst/>
          </a:prstGeom>
        </p:spPr>
        <p:txBody>
          <a:bodyPr vert="horz" lIns="93177" tIns="46588" rIns="93177" bIns="4658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9"/>
            <a:ext cx="3037840" cy="466435"/>
          </a:xfrm>
          <a:prstGeom prst="rect">
            <a:avLst/>
          </a:prstGeom>
        </p:spPr>
        <p:txBody>
          <a:bodyPr vert="horz" lIns="93177" tIns="46588" rIns="93177" bIns="46588" rtlCol="0" anchor="b"/>
          <a:lstStyle>
            <a:lvl1pPr algn="r">
              <a:defRPr sz="1200"/>
            </a:lvl1pPr>
          </a:lstStyle>
          <a:p>
            <a:fld id="{9A0DEDA2-9B52-47B5-A5CB-D2A107CAAEB0}" type="slidenum">
              <a:rPr lang="en-US" smtClean="0"/>
              <a:t>‹#›</a:t>
            </a:fld>
            <a:endParaRPr lang="en-US"/>
          </a:p>
        </p:txBody>
      </p:sp>
    </p:spTree>
    <p:extLst>
      <p:ext uri="{BB962C8B-B14F-4D97-AF65-F5344CB8AC3E}">
        <p14:creationId xmlns:p14="http://schemas.microsoft.com/office/powerpoint/2010/main" val="3130263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6435"/>
          </a:xfrm>
          <a:prstGeom prst="rect">
            <a:avLst/>
          </a:prstGeom>
        </p:spPr>
        <p:txBody>
          <a:bodyPr vert="horz" lIns="93177" tIns="46588" rIns="93177" bIns="46588" rtlCol="0"/>
          <a:lstStyle>
            <a:lvl1pPr algn="l">
              <a:defRPr sz="1200"/>
            </a:lvl1pPr>
          </a:lstStyle>
          <a:p>
            <a:endParaRPr lang="en-US"/>
          </a:p>
        </p:txBody>
      </p:sp>
      <p:sp>
        <p:nvSpPr>
          <p:cNvPr id="3" name="Date Placeholder 2"/>
          <p:cNvSpPr>
            <a:spLocks noGrp="1"/>
          </p:cNvSpPr>
          <p:nvPr>
            <p:ph type="dt" idx="1"/>
          </p:nvPr>
        </p:nvSpPr>
        <p:spPr>
          <a:xfrm>
            <a:off x="3970938" y="2"/>
            <a:ext cx="3037840" cy="466435"/>
          </a:xfrm>
          <a:prstGeom prst="rect">
            <a:avLst/>
          </a:prstGeom>
        </p:spPr>
        <p:txBody>
          <a:bodyPr vert="horz" lIns="93177" tIns="46588" rIns="93177" bIns="46588" rtlCol="0"/>
          <a:lstStyle>
            <a:lvl1pPr algn="r">
              <a:defRPr sz="1200"/>
            </a:lvl1pPr>
          </a:lstStyle>
          <a:p>
            <a:fld id="{7A99A7AD-43FA-4D04-8E62-03AC7C826D0C}" type="datetimeFigureOut">
              <a:rPr lang="en-US" smtClean="0"/>
              <a:t>10/7/2019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8" rIns="93177" bIns="46588" rtlCol="0" anchor="ctr"/>
          <a:lstStyle/>
          <a:p>
            <a:endParaRPr lang="en-US"/>
          </a:p>
        </p:txBody>
      </p:sp>
      <p:sp>
        <p:nvSpPr>
          <p:cNvPr id="5" name="Notes Placeholder 4"/>
          <p:cNvSpPr>
            <a:spLocks noGrp="1"/>
          </p:cNvSpPr>
          <p:nvPr>
            <p:ph type="body" sz="quarter" idx="3"/>
          </p:nvPr>
        </p:nvSpPr>
        <p:spPr>
          <a:xfrm>
            <a:off x="701040" y="4473896"/>
            <a:ext cx="5608320" cy="3660458"/>
          </a:xfrm>
          <a:prstGeom prst="rect">
            <a:avLst/>
          </a:prstGeom>
        </p:spPr>
        <p:txBody>
          <a:bodyPr vert="horz" lIns="93177" tIns="46588" rIns="93177"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9"/>
            <a:ext cx="3037840" cy="466435"/>
          </a:xfrm>
          <a:prstGeom prst="rect">
            <a:avLst/>
          </a:prstGeom>
        </p:spPr>
        <p:txBody>
          <a:bodyPr vert="horz" lIns="93177" tIns="46588" rIns="93177"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5"/>
          </a:xfrm>
          <a:prstGeom prst="rect">
            <a:avLst/>
          </a:prstGeom>
        </p:spPr>
        <p:txBody>
          <a:bodyPr vert="horz" lIns="93177" tIns="46588" rIns="93177" bIns="46588" rtlCol="0" anchor="b"/>
          <a:lstStyle>
            <a:lvl1pPr algn="r">
              <a:defRPr sz="1200"/>
            </a:lvl1pPr>
          </a:lstStyle>
          <a:p>
            <a:fld id="{C749B139-89B4-4F10-8E42-ACF56311836B}" type="slidenum">
              <a:rPr lang="en-US" smtClean="0"/>
              <a:t>‹#›</a:t>
            </a:fld>
            <a:endParaRPr lang="en-US"/>
          </a:p>
        </p:txBody>
      </p:sp>
    </p:spTree>
    <p:extLst>
      <p:ext uri="{BB962C8B-B14F-4D97-AF65-F5344CB8AC3E}">
        <p14:creationId xmlns:p14="http://schemas.microsoft.com/office/powerpoint/2010/main" val="2719277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233363"/>
            <a:ext cx="4181475" cy="3136900"/>
          </a:xfrm>
        </p:spPr>
      </p:sp>
      <p:sp>
        <p:nvSpPr>
          <p:cNvPr id="3" name="Notes Placeholder 2"/>
          <p:cNvSpPr>
            <a:spLocks noGrp="1"/>
          </p:cNvSpPr>
          <p:nvPr>
            <p:ph type="body" idx="1"/>
          </p:nvPr>
        </p:nvSpPr>
        <p:spPr>
          <a:xfrm>
            <a:off x="1763250" y="5485257"/>
            <a:ext cx="3559636" cy="2206785"/>
          </a:xfrm>
        </p:spPr>
        <p:txBody>
          <a:bodyPr/>
          <a:lstStyle/>
          <a:p>
            <a:r>
              <a:rPr lang="en-US" dirty="0" smtClean="0"/>
              <a:t>A couple comments about</a:t>
            </a:r>
            <a:r>
              <a:rPr lang="en-US" baseline="0" dirty="0" smtClean="0"/>
              <a:t> our work and DRMS.</a:t>
            </a:r>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1</a:t>
            </a:fld>
            <a:endParaRPr lang="en-US"/>
          </a:p>
        </p:txBody>
      </p:sp>
    </p:spTree>
    <p:extLst>
      <p:ext uri="{BB962C8B-B14F-4D97-AF65-F5344CB8AC3E}">
        <p14:creationId xmlns:p14="http://schemas.microsoft.com/office/powerpoint/2010/main" val="3870644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9538" y="158750"/>
            <a:ext cx="3495675" cy="2622550"/>
          </a:xfrm>
        </p:spPr>
      </p:sp>
      <p:sp>
        <p:nvSpPr>
          <p:cNvPr id="3" name="Notes Placeholder 2"/>
          <p:cNvSpPr>
            <a:spLocks noGrp="1"/>
          </p:cNvSpPr>
          <p:nvPr>
            <p:ph type="body" idx="1"/>
          </p:nvPr>
        </p:nvSpPr>
        <p:spPr>
          <a:xfrm>
            <a:off x="324249" y="2974088"/>
            <a:ext cx="6361902" cy="5160265"/>
          </a:xfrm>
        </p:spPr>
        <p:txBody>
          <a:bodyPr/>
          <a:lstStyle/>
          <a:p>
            <a:r>
              <a:rPr lang="en-US" sz="2000" dirty="0"/>
              <a:t>while people with disabilities have made tremendous political gains over the past few decades, most notably with the passage of the Americans with Disabilities Act (ADA) in 1990, evidence indicates that they are not yet full and  equal participants in the American political system, raising concerns that they remain marginalized and their interests are often neglected by politicians and elected officials.”</a:t>
            </a:r>
          </a:p>
          <a:p>
            <a:endParaRPr lang="en-US" sz="2000" dirty="0"/>
          </a:p>
          <a:p>
            <a:r>
              <a:rPr lang="en-US" sz="2000" dirty="0"/>
              <a:t>And lack of information seriously inhibits their ability to actively and effectively self-advocate, or even participate.   that’s why rights trainings are so important.  Or calling an agency like ours when they have a question or concern. </a:t>
            </a:r>
          </a:p>
          <a:p>
            <a:endParaRPr lang="en-US" sz="2000" dirty="0"/>
          </a:p>
          <a:p>
            <a:r>
              <a:rPr lang="en-US" sz="2000" dirty="0"/>
              <a:t>We’ll start with Registration. </a:t>
            </a:r>
            <a:endParaRPr lang="en-US" sz="2000" dirty="0"/>
          </a:p>
        </p:txBody>
      </p:sp>
      <p:sp>
        <p:nvSpPr>
          <p:cNvPr id="4" name="Slide Number Placeholder 3"/>
          <p:cNvSpPr>
            <a:spLocks noGrp="1"/>
          </p:cNvSpPr>
          <p:nvPr>
            <p:ph type="sldNum" sz="quarter" idx="10"/>
          </p:nvPr>
        </p:nvSpPr>
        <p:spPr/>
        <p:txBody>
          <a:bodyPr/>
          <a:lstStyle/>
          <a:p>
            <a:fld id="{C749B139-89B4-4F10-8E42-ACF56311836B}" type="slidenum">
              <a:rPr lang="en-US" smtClean="0"/>
              <a:t>10</a:t>
            </a:fld>
            <a:endParaRPr lang="en-US"/>
          </a:p>
        </p:txBody>
      </p:sp>
    </p:spTree>
    <p:extLst>
      <p:ext uri="{BB962C8B-B14F-4D97-AF65-F5344CB8AC3E}">
        <p14:creationId xmlns:p14="http://schemas.microsoft.com/office/powerpoint/2010/main" val="1340144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55575"/>
            <a:ext cx="4181475" cy="3136900"/>
          </a:xfrm>
        </p:spPr>
      </p:sp>
      <p:sp>
        <p:nvSpPr>
          <p:cNvPr id="3" name="Notes Placeholder 2"/>
          <p:cNvSpPr>
            <a:spLocks noGrp="1"/>
          </p:cNvSpPr>
          <p:nvPr>
            <p:ph type="body" idx="1"/>
          </p:nvPr>
        </p:nvSpPr>
        <p:spPr>
          <a:xfrm>
            <a:off x="324248" y="3718563"/>
            <a:ext cx="5985112" cy="4415790"/>
          </a:xfrm>
        </p:spPr>
        <p:txBody>
          <a:bodyPr/>
          <a:lstStyle/>
          <a:p>
            <a:r>
              <a:rPr lang="en-US" sz="1400" dirty="0"/>
              <a:t>There are many people who don’t understand the registration process, or they have incorrect information about it and think they can register the day they cast their vote.  This can get confusing b/c not every state does things the same way.    </a:t>
            </a:r>
          </a:p>
          <a:p>
            <a:endParaRPr lang="en-US" sz="1400" dirty="0"/>
          </a:p>
          <a:p>
            <a:endParaRPr lang="en-US" sz="1400" dirty="0"/>
          </a:p>
          <a:p>
            <a:endParaRPr lang="en-US" sz="1400" dirty="0"/>
          </a:p>
          <a:p>
            <a:r>
              <a:rPr lang="en-US" sz="1400" dirty="0"/>
              <a:t>In MS this year, coming up,, you would have had to be registered by Oct. 8</a:t>
            </a:r>
            <a:r>
              <a:rPr lang="en-US" sz="1400" baseline="30000" dirty="0"/>
              <a:t>th</a:t>
            </a:r>
            <a:r>
              <a:rPr lang="en-US" sz="1400" dirty="0"/>
              <a:t> to vote in the General, Gubernatorial election on November 5</a:t>
            </a:r>
            <a:r>
              <a:rPr lang="en-US" sz="1400" baseline="30000" dirty="0"/>
              <a:t>th</a:t>
            </a:r>
            <a:r>
              <a:rPr lang="en-US" sz="1400" dirty="0"/>
              <a:t>. </a:t>
            </a:r>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11</a:t>
            </a:fld>
            <a:endParaRPr lang="en-US"/>
          </a:p>
        </p:txBody>
      </p:sp>
    </p:spTree>
    <p:extLst>
      <p:ext uri="{BB962C8B-B14F-4D97-AF65-F5344CB8AC3E}">
        <p14:creationId xmlns:p14="http://schemas.microsoft.com/office/powerpoint/2010/main" val="3302292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55575"/>
            <a:ext cx="4181475" cy="3136900"/>
          </a:xfrm>
        </p:spPr>
      </p:sp>
      <p:sp>
        <p:nvSpPr>
          <p:cNvPr id="3" name="Notes Placeholder 2"/>
          <p:cNvSpPr>
            <a:spLocks noGrp="1"/>
          </p:cNvSpPr>
          <p:nvPr>
            <p:ph type="body" idx="1"/>
          </p:nvPr>
        </p:nvSpPr>
        <p:spPr>
          <a:xfrm>
            <a:off x="701040" y="3563621"/>
            <a:ext cx="5608320" cy="5500369"/>
          </a:xfrm>
        </p:spPr>
        <p:txBody>
          <a:bodyPr/>
          <a:lstStyle/>
          <a:p>
            <a:r>
              <a:rPr lang="en-US" sz="1800" dirty="0"/>
              <a:t>and then there is also a list of crimes you cannot have been convicted of as well. There is a great deal of controversy regarding these laws as outlined in the MS constitution from many </a:t>
            </a:r>
            <a:r>
              <a:rPr lang="en-US" sz="1800" dirty="0" err="1"/>
              <a:t>many</a:t>
            </a:r>
            <a:r>
              <a:rPr lang="en-US" sz="1800" dirty="0"/>
              <a:t> years ago, with some amendments, additions, and changes made, but you can look them up if you have questions about them.</a:t>
            </a:r>
            <a:endParaRPr lang="en-US" sz="1800" dirty="0"/>
          </a:p>
        </p:txBody>
      </p:sp>
      <p:sp>
        <p:nvSpPr>
          <p:cNvPr id="4" name="Slide Number Placeholder 3"/>
          <p:cNvSpPr>
            <a:spLocks noGrp="1"/>
          </p:cNvSpPr>
          <p:nvPr>
            <p:ph type="sldNum" sz="quarter" idx="10"/>
          </p:nvPr>
        </p:nvSpPr>
        <p:spPr/>
        <p:txBody>
          <a:bodyPr/>
          <a:lstStyle/>
          <a:p>
            <a:fld id="{C749B139-89B4-4F10-8E42-ACF56311836B}" type="slidenum">
              <a:rPr lang="en-US" smtClean="0"/>
              <a:t>12</a:t>
            </a:fld>
            <a:endParaRPr lang="en-US"/>
          </a:p>
        </p:txBody>
      </p:sp>
    </p:spTree>
    <p:extLst>
      <p:ext uri="{BB962C8B-B14F-4D97-AF65-F5344CB8AC3E}">
        <p14:creationId xmlns:p14="http://schemas.microsoft.com/office/powerpoint/2010/main" val="920153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Someone having guardianship or conservatorship over someone does not automatically mean they cannot vote.  But the time to determine this prior to registering to vote, not on election day.   If someone with a developmental disability goes to a polling site to cast a ballot, if a poll worker thinks they shouldn’t be voting, then that’s not for them to decide in that moment. If their name is on the voter roll, then they should be allowed to vote, and if it’s not on the voter roll they should be allowed to vote by </a:t>
            </a:r>
            <a:r>
              <a:rPr lang="en-US" sz="1600" dirty="0" err="1"/>
              <a:t>affidavate</a:t>
            </a:r>
            <a:r>
              <a:rPr lang="en-US" sz="1600" dirty="0"/>
              <a:t> ballot. </a:t>
            </a:r>
            <a:endParaRPr lang="en-US" sz="1600" dirty="0"/>
          </a:p>
        </p:txBody>
      </p:sp>
      <p:sp>
        <p:nvSpPr>
          <p:cNvPr id="4" name="Slide Number Placeholder 3"/>
          <p:cNvSpPr>
            <a:spLocks noGrp="1"/>
          </p:cNvSpPr>
          <p:nvPr>
            <p:ph type="sldNum" sz="quarter" idx="10"/>
          </p:nvPr>
        </p:nvSpPr>
        <p:spPr/>
        <p:txBody>
          <a:bodyPr/>
          <a:lstStyle/>
          <a:p>
            <a:fld id="{C749B139-89B4-4F10-8E42-ACF56311836B}" type="slidenum">
              <a:rPr lang="en-US" smtClean="0"/>
              <a:t>13</a:t>
            </a:fld>
            <a:endParaRPr lang="en-US"/>
          </a:p>
        </p:txBody>
      </p:sp>
    </p:spTree>
    <p:extLst>
      <p:ext uri="{BB962C8B-B14F-4D97-AF65-F5344CB8AC3E}">
        <p14:creationId xmlns:p14="http://schemas.microsoft.com/office/powerpoint/2010/main" val="1244705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6988" y="155575"/>
            <a:ext cx="4179887" cy="3136900"/>
          </a:xfrm>
        </p:spPr>
      </p:sp>
      <p:sp>
        <p:nvSpPr>
          <p:cNvPr id="3" name="Notes Placeholder 2"/>
          <p:cNvSpPr>
            <a:spLocks noGrp="1"/>
          </p:cNvSpPr>
          <p:nvPr>
            <p:ph type="body" idx="1"/>
          </p:nvPr>
        </p:nvSpPr>
        <p:spPr>
          <a:xfrm>
            <a:off x="701040" y="3408682"/>
            <a:ext cx="5608320" cy="5732779"/>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14</a:t>
            </a:fld>
            <a:endParaRPr lang="en-US"/>
          </a:p>
        </p:txBody>
      </p:sp>
    </p:spTree>
    <p:extLst>
      <p:ext uri="{BB962C8B-B14F-4D97-AF65-F5344CB8AC3E}">
        <p14:creationId xmlns:p14="http://schemas.microsoft.com/office/powerpoint/2010/main" val="4172635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233363"/>
            <a:ext cx="4181475" cy="3136900"/>
          </a:xfrm>
        </p:spPr>
      </p:sp>
      <p:sp>
        <p:nvSpPr>
          <p:cNvPr id="3" name="Notes Placeholder 2"/>
          <p:cNvSpPr>
            <a:spLocks noGrp="1"/>
          </p:cNvSpPr>
          <p:nvPr>
            <p:ph type="body" idx="1"/>
          </p:nvPr>
        </p:nvSpPr>
        <p:spPr>
          <a:xfrm>
            <a:off x="701040" y="3641091"/>
            <a:ext cx="5608320" cy="4493260"/>
          </a:xfrm>
        </p:spPr>
        <p:txBody>
          <a:bodyPr/>
          <a:lstStyle/>
          <a:p>
            <a:r>
              <a:rPr lang="en-US" sz="1600" dirty="0"/>
              <a:t>In addition, just like being counted in the census is important,, who’s voting is also important and captures the voice of who’s in the community. </a:t>
            </a:r>
            <a:endParaRPr lang="en-US" sz="1600" dirty="0"/>
          </a:p>
        </p:txBody>
      </p:sp>
      <p:sp>
        <p:nvSpPr>
          <p:cNvPr id="4" name="Slide Number Placeholder 3"/>
          <p:cNvSpPr>
            <a:spLocks noGrp="1"/>
          </p:cNvSpPr>
          <p:nvPr>
            <p:ph type="sldNum" sz="quarter" idx="10"/>
          </p:nvPr>
        </p:nvSpPr>
        <p:spPr/>
        <p:txBody>
          <a:bodyPr/>
          <a:lstStyle/>
          <a:p>
            <a:fld id="{C749B139-89B4-4F10-8E42-ACF56311836B}" type="slidenum">
              <a:rPr lang="en-US" smtClean="0"/>
              <a:t>15</a:t>
            </a:fld>
            <a:endParaRPr lang="en-US" dirty="0"/>
          </a:p>
        </p:txBody>
      </p:sp>
    </p:spTree>
    <p:extLst>
      <p:ext uri="{BB962C8B-B14F-4D97-AF65-F5344CB8AC3E}">
        <p14:creationId xmlns:p14="http://schemas.microsoft.com/office/powerpoint/2010/main" val="2185112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6038" y="234950"/>
            <a:ext cx="4184650" cy="3138488"/>
          </a:xfrm>
        </p:spPr>
      </p:sp>
      <p:sp>
        <p:nvSpPr>
          <p:cNvPr id="3" name="Notes Placeholder 2"/>
          <p:cNvSpPr>
            <a:spLocks noGrp="1"/>
          </p:cNvSpPr>
          <p:nvPr>
            <p:ph type="body" idx="1"/>
          </p:nvPr>
        </p:nvSpPr>
        <p:spPr>
          <a:xfrm>
            <a:off x="475722" y="3582856"/>
            <a:ext cx="6134691" cy="4551497"/>
          </a:xfrm>
        </p:spPr>
        <p:txBody>
          <a:bodyPr/>
          <a:lstStyle/>
          <a:p>
            <a:r>
              <a:rPr lang="en-US" sz="1600" dirty="0"/>
              <a:t>Once again,,, while people with disabilities have made tremendous political gains over the past few decades,  evidence indicates that they are not yet equal participants in the American political system, raising concerns that they remain marginalized.</a:t>
            </a:r>
            <a:br>
              <a:rPr lang="en-US" sz="1600" dirty="0"/>
            </a:br>
            <a:r>
              <a:rPr lang="en-US" sz="1600" dirty="0"/>
              <a:t/>
            </a:r>
            <a:br>
              <a:rPr lang="en-US" sz="1600" dirty="0"/>
            </a:br>
            <a:endParaRPr lang="en-US" sz="1600" dirty="0"/>
          </a:p>
          <a:p>
            <a:r>
              <a:rPr lang="en-US" sz="1800" dirty="0"/>
              <a:t>Marginalization can be understood as persistent inequality and adversity resulting from discrimination, social stigma and stereotypes, and just downright not being heard/considered.  From inaccessible polling sites to information unavailable in minority languages, including ASL,  to discriminatory laws, to a lack of access to information,  -  these are all factors that create significant barriers to entering the political process,  and </a:t>
            </a:r>
            <a:r>
              <a:rPr lang="en-US" sz="1800" b="1" dirty="0"/>
              <a:t>do</a:t>
            </a:r>
            <a:r>
              <a:rPr lang="en-US" sz="1800" dirty="0"/>
              <a:t> exist.</a:t>
            </a:r>
            <a:endParaRPr lang="en-US" sz="1800" dirty="0"/>
          </a:p>
        </p:txBody>
      </p:sp>
      <p:sp>
        <p:nvSpPr>
          <p:cNvPr id="4" name="Slide Number Placeholder 3"/>
          <p:cNvSpPr>
            <a:spLocks noGrp="1"/>
          </p:cNvSpPr>
          <p:nvPr>
            <p:ph type="sldNum" sz="quarter" idx="10"/>
          </p:nvPr>
        </p:nvSpPr>
        <p:spPr/>
        <p:txBody>
          <a:bodyPr/>
          <a:lstStyle/>
          <a:p>
            <a:fld id="{C749B139-89B4-4F10-8E42-ACF56311836B}" type="slidenum">
              <a:rPr lang="en-US" smtClean="0"/>
              <a:t>16</a:t>
            </a:fld>
            <a:endParaRPr lang="en-US"/>
          </a:p>
        </p:txBody>
      </p:sp>
    </p:spTree>
    <p:extLst>
      <p:ext uri="{BB962C8B-B14F-4D97-AF65-F5344CB8AC3E}">
        <p14:creationId xmlns:p14="http://schemas.microsoft.com/office/powerpoint/2010/main" val="164264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55575"/>
            <a:ext cx="4181475" cy="3136900"/>
          </a:xfrm>
        </p:spPr>
      </p:sp>
      <p:sp>
        <p:nvSpPr>
          <p:cNvPr id="3" name="Notes Placeholder 2"/>
          <p:cNvSpPr>
            <a:spLocks noGrp="1"/>
          </p:cNvSpPr>
          <p:nvPr>
            <p:ph type="body" idx="1"/>
          </p:nvPr>
        </p:nvSpPr>
        <p:spPr>
          <a:xfrm>
            <a:off x="701043" y="3641093"/>
            <a:ext cx="5530427" cy="5188877"/>
          </a:xfrm>
        </p:spPr>
        <p:txBody>
          <a:bodyPr/>
          <a:lstStyle/>
          <a:p>
            <a:r>
              <a:rPr lang="en-US" sz="2400" dirty="0"/>
              <a:t>Democracy is more likely to develop and endure when all segments of a society are free to participate and influence political outcomes without suffering bias or reprisal.  </a:t>
            </a:r>
            <a:r>
              <a:rPr lang="en-US" sz="2400" b="1" dirty="0"/>
              <a:t>But they have to be able to access it!</a:t>
            </a:r>
            <a:br>
              <a:rPr lang="en-US" sz="2400" b="1" dirty="0"/>
            </a:br>
            <a:r>
              <a:rPr lang="en-US" sz="2400" dirty="0"/>
              <a:t/>
            </a:r>
            <a:br>
              <a:rPr lang="en-US" sz="2400" dirty="0"/>
            </a:br>
            <a:endParaRPr lang="en-US" sz="2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17</a:t>
            </a:fld>
            <a:endParaRPr lang="en-US"/>
          </a:p>
        </p:txBody>
      </p:sp>
    </p:spTree>
    <p:extLst>
      <p:ext uri="{BB962C8B-B14F-4D97-AF65-F5344CB8AC3E}">
        <p14:creationId xmlns:p14="http://schemas.microsoft.com/office/powerpoint/2010/main" val="591776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1275" y="312738"/>
            <a:ext cx="4178300" cy="3135312"/>
          </a:xfrm>
        </p:spPr>
      </p:sp>
      <p:sp>
        <p:nvSpPr>
          <p:cNvPr id="3" name="Notes Placeholder 2"/>
          <p:cNvSpPr>
            <a:spLocks noGrp="1"/>
          </p:cNvSpPr>
          <p:nvPr>
            <p:ph type="body" idx="1"/>
          </p:nvPr>
        </p:nvSpPr>
        <p:spPr>
          <a:xfrm>
            <a:off x="702933" y="3887241"/>
            <a:ext cx="5608320" cy="3660458"/>
          </a:xfrm>
        </p:spPr>
        <p:txBody>
          <a:bodyPr/>
          <a:lstStyle/>
          <a:p>
            <a:r>
              <a:rPr lang="en-US" sz="1800" dirty="0"/>
              <a:t>What do you notice about this picture?  Gravel, rocky parking, a picnic table in front of the only accessible parking sign you see, a ditch and broken concrete at the entrance to the supposed accessible ramp, and not wide enough for an electric scooter or larger wheelchair.  Drop off on the other side / end of the ramp,,, dangerous in general. </a:t>
            </a:r>
          </a:p>
          <a:p>
            <a:endParaRPr lang="en-US" baseline="0" dirty="0" smtClean="0"/>
          </a:p>
          <a:p>
            <a:endParaRPr lang="en-US" baseline="0" dirty="0" smtClean="0"/>
          </a:p>
          <a:p>
            <a:endParaRPr lang="en-US" baseline="0" dirty="0" smtClean="0"/>
          </a:p>
          <a:p>
            <a:r>
              <a:rPr lang="en-US" sz="1600" dirty="0"/>
              <a:t>This picture was not taken 20 years ago,, or even 5 years ago. It was taken 2 months ago.</a:t>
            </a:r>
          </a:p>
          <a:p>
            <a:r>
              <a:rPr lang="en-US" baseline="0" dirty="0" smtClean="0"/>
              <a:t/>
            </a:r>
            <a:br>
              <a:rPr lang="en-US" baseline="0" dirty="0" smtClean="0"/>
            </a:br>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18</a:t>
            </a:fld>
            <a:endParaRPr lang="en-US"/>
          </a:p>
        </p:txBody>
      </p:sp>
    </p:spTree>
    <p:extLst>
      <p:ext uri="{BB962C8B-B14F-4D97-AF65-F5344CB8AC3E}">
        <p14:creationId xmlns:p14="http://schemas.microsoft.com/office/powerpoint/2010/main" val="115428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No ramp at all; no vote here signage; broken up pathway, no marked accessible parking</a:t>
            </a:r>
            <a:r>
              <a:rPr lang="en-US" sz="1400" dirty="0"/>
              <a:t>. </a:t>
            </a:r>
          </a:p>
          <a:p>
            <a:endParaRPr lang="en-US" dirty="0"/>
          </a:p>
          <a:p>
            <a:endParaRPr lang="en-US" dirty="0" smtClean="0"/>
          </a:p>
          <a:p>
            <a:endParaRPr lang="en-US" dirty="0"/>
          </a:p>
          <a:p>
            <a:endParaRPr lang="en-US" dirty="0" smtClean="0"/>
          </a:p>
          <a:p>
            <a:r>
              <a:rPr lang="en-US" sz="1800" dirty="0"/>
              <a:t>Again,, just 2 months ago.</a:t>
            </a:r>
          </a:p>
        </p:txBody>
      </p:sp>
      <p:sp>
        <p:nvSpPr>
          <p:cNvPr id="4" name="Slide Number Placeholder 3"/>
          <p:cNvSpPr>
            <a:spLocks noGrp="1"/>
          </p:cNvSpPr>
          <p:nvPr>
            <p:ph type="sldNum" sz="quarter" idx="10"/>
          </p:nvPr>
        </p:nvSpPr>
        <p:spPr/>
        <p:txBody>
          <a:bodyPr/>
          <a:lstStyle/>
          <a:p>
            <a:fld id="{C749B139-89B4-4F10-8E42-ACF56311836B}" type="slidenum">
              <a:rPr lang="en-US" smtClean="0"/>
              <a:t>19</a:t>
            </a:fld>
            <a:endParaRPr lang="en-US"/>
          </a:p>
        </p:txBody>
      </p:sp>
    </p:spTree>
    <p:extLst>
      <p:ext uri="{BB962C8B-B14F-4D97-AF65-F5344CB8AC3E}">
        <p14:creationId xmlns:p14="http://schemas.microsoft.com/office/powerpoint/2010/main" val="345237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7638" y="309563"/>
            <a:ext cx="2393950" cy="1797050"/>
          </a:xfrm>
        </p:spPr>
      </p:sp>
      <p:sp>
        <p:nvSpPr>
          <p:cNvPr id="3" name="Notes Placeholder 2"/>
          <p:cNvSpPr>
            <a:spLocks noGrp="1"/>
          </p:cNvSpPr>
          <p:nvPr>
            <p:ph type="body" idx="1"/>
          </p:nvPr>
        </p:nvSpPr>
        <p:spPr>
          <a:xfrm>
            <a:off x="701042" y="2289223"/>
            <a:ext cx="5833636" cy="6696451"/>
          </a:xfrm>
        </p:spPr>
        <p:txBody>
          <a:bodyPr/>
          <a:lstStyle/>
          <a:p>
            <a:r>
              <a:rPr lang="en-US" baseline="0" dirty="0" smtClean="0"/>
              <a:t>  </a:t>
            </a:r>
            <a:r>
              <a:rPr lang="en-US" baseline="0" dirty="0" smtClean="0"/>
              <a:t>Who we are and what we are,,,</a:t>
            </a:r>
            <a:br>
              <a:rPr lang="en-US" baseline="0" dirty="0" smtClean="0"/>
            </a:br>
            <a:r>
              <a:rPr lang="en-US" sz="1400" dirty="0"/>
              <a:t>Been providing legal advocacy, free of charge for 37 years, for people with disabilities. DRMS is federally funded and designated by the Governor of Mississippi to protect and advocate for people with disabilities. The organization is governed by a board of directors and plans its priorities and services based on input from the public.</a:t>
            </a:r>
          </a:p>
          <a:p>
            <a:r>
              <a:rPr lang="en-US" sz="1400" dirty="0"/>
              <a:t>It is a private, non-profit and receives NO state funds.  </a:t>
            </a:r>
            <a:br>
              <a:rPr lang="en-US" sz="1400" dirty="0"/>
            </a:br>
            <a:r>
              <a:rPr lang="en-US" sz="1400" dirty="0"/>
              <a:t>P &amp; A’s (short for Protection and Advocacy)  were established by Congress to protect the rights of people with disabilities through legal support. </a:t>
            </a:r>
            <a:br>
              <a:rPr lang="en-US" sz="1400" dirty="0"/>
            </a:br>
            <a:r>
              <a:rPr lang="en-US" sz="1400" dirty="0"/>
              <a:t>There are 57 P &amp; A's.  Collectively, that makes us part of the largest  network of  providers of legal advocacy services to people with disabilities in the United States.  </a:t>
            </a:r>
            <a:br>
              <a:rPr lang="en-US" sz="1400" dirty="0"/>
            </a:br>
            <a:r>
              <a:rPr lang="en-US" sz="1400" dirty="0"/>
              <a:t/>
            </a:r>
            <a:br>
              <a:rPr lang="en-US" sz="1400" dirty="0"/>
            </a:br>
            <a:r>
              <a:rPr lang="en-US" sz="1400" dirty="0"/>
              <a:t/>
            </a:r>
            <a:br>
              <a:rPr lang="en-US" sz="1400" dirty="0"/>
            </a:br>
            <a:r>
              <a:rPr lang="en-US" sz="1400" dirty="0"/>
              <a:t>With all of the services that we offer, why is voting rights a focus of the agency?</a:t>
            </a:r>
          </a:p>
          <a:p>
            <a:r>
              <a:rPr lang="en-US" sz="1400" dirty="0"/>
              <a:t> As a non-profit, we have goals and priorities and obligations to make sure that, in all the work we do, we are promoting/facilitating stronger, healthier, better communities in the state of MS.  That’s a common goal all non profits have; a standard they are held to.  </a:t>
            </a:r>
            <a:br>
              <a:rPr lang="en-US" sz="1400" dirty="0"/>
            </a:br>
            <a:r>
              <a:rPr lang="en-US" sz="1400" dirty="0"/>
              <a:t>And as a disability focused agency, we believe that in order to have stronger, healthier, and better communities then they must also be inclusive and engaged communities! </a:t>
            </a:r>
          </a:p>
          <a:p>
            <a:r>
              <a:rPr lang="en-US" sz="1400" dirty="0"/>
              <a:t>And we stand by the opinion or concept, that one of the most fundamental ways a person can be a part of their chosen community it to take part in their civic life – have their voice heard, and vote.  But there are still issues that present challenges and obstacles today, and part of our work, our mission, is to ensure that we do what we can to assist in lessoning and ultimately, eliminating these electoral barriers that ultimately contribute  to inclusive communities.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2</a:t>
            </a:fld>
            <a:endParaRPr lang="en-US" dirty="0"/>
          </a:p>
        </p:txBody>
      </p:sp>
    </p:spTree>
    <p:extLst>
      <p:ext uri="{BB962C8B-B14F-4D97-AF65-F5344CB8AC3E}">
        <p14:creationId xmlns:p14="http://schemas.microsoft.com/office/powerpoint/2010/main" val="1157661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463550"/>
            <a:ext cx="4181475" cy="3136900"/>
          </a:xfrm>
        </p:spPr>
      </p:sp>
      <p:sp>
        <p:nvSpPr>
          <p:cNvPr id="3" name="Notes Placeholder 2"/>
          <p:cNvSpPr>
            <a:spLocks noGrp="1"/>
          </p:cNvSpPr>
          <p:nvPr>
            <p:ph type="body" idx="1"/>
          </p:nvPr>
        </p:nvSpPr>
        <p:spPr>
          <a:xfrm>
            <a:off x="324248" y="3811144"/>
            <a:ext cx="5985112" cy="5326723"/>
          </a:xfrm>
        </p:spPr>
        <p:txBody>
          <a:bodyPr/>
          <a:lstStyle/>
          <a:p>
            <a:r>
              <a:rPr lang="en-US" sz="2000" dirty="0"/>
              <a:t>In our polling site monitoring activities we can state that the these are the most common areas of concern in MS.</a:t>
            </a:r>
            <a:br>
              <a:rPr lang="en-US" sz="2000" dirty="0"/>
            </a:br>
            <a:r>
              <a:rPr lang="en-US" sz="2000" dirty="0"/>
              <a:t/>
            </a:r>
            <a:br>
              <a:rPr lang="en-US" sz="2000" dirty="0"/>
            </a:br>
            <a:r>
              <a:rPr lang="en-US" sz="2000" dirty="0"/>
              <a:t>Often we see polling sites with inadequate signage to even indicate that they are an active polling site location.  Either signs are too far away from the road to be seen, stuck behind bushes and trees, or situated right in the middle of a bunch of political signs,, which most of us look for anyway, but shouldn’t have to.  This lack of proper signage includes lack of signage indicating an accessible entrance, if there is one, or where designated accessible parking is.   No curb cuts or ramps, or if someone is wanting to use curb site voting, they also have to have someone with them to notify a poll manager.</a:t>
            </a:r>
          </a:p>
        </p:txBody>
      </p:sp>
      <p:sp>
        <p:nvSpPr>
          <p:cNvPr id="4" name="Slide Number Placeholder 3"/>
          <p:cNvSpPr>
            <a:spLocks noGrp="1"/>
          </p:cNvSpPr>
          <p:nvPr>
            <p:ph type="sldNum" sz="quarter" idx="10"/>
          </p:nvPr>
        </p:nvSpPr>
        <p:spPr/>
        <p:txBody>
          <a:bodyPr/>
          <a:lstStyle/>
          <a:p>
            <a:fld id="{C749B139-89B4-4F10-8E42-ACF56311836B}" type="slidenum">
              <a:rPr lang="en-US" smtClean="0"/>
              <a:t>20</a:t>
            </a:fld>
            <a:endParaRPr lang="en-US"/>
          </a:p>
        </p:txBody>
      </p:sp>
    </p:spTree>
    <p:extLst>
      <p:ext uri="{BB962C8B-B14F-4D97-AF65-F5344CB8AC3E}">
        <p14:creationId xmlns:p14="http://schemas.microsoft.com/office/powerpoint/2010/main" val="934905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Voting Accessibility for the Elderly and Handicapped Act of 1984requires election officials to make sure you have an alternate way to cast a ballot.</a:t>
            </a:r>
          </a:p>
          <a:p>
            <a:endParaRPr lang="en-US" dirty="0" smtClean="0"/>
          </a:p>
          <a:p>
            <a:r>
              <a:rPr lang="en-US" dirty="0" smtClean="0"/>
              <a:t>Most states will allow curbside voting (a poll worker runs a ballot out to you, and you complete it in your car) if you can't make it inside.</a:t>
            </a:r>
          </a:p>
          <a:p>
            <a:endParaRPr lang="en-US" dirty="0" smtClean="0"/>
          </a:p>
          <a:p>
            <a:r>
              <a:rPr lang="en-US" dirty="0" smtClean="0"/>
              <a:t>The law also requires the availability of voting aids for disabled and elderly voters. So don't be afraid to ask.</a:t>
            </a:r>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21</a:t>
            </a:fld>
            <a:endParaRPr lang="en-US"/>
          </a:p>
        </p:txBody>
      </p:sp>
    </p:spTree>
    <p:extLst>
      <p:ext uri="{BB962C8B-B14F-4D97-AF65-F5344CB8AC3E}">
        <p14:creationId xmlns:p14="http://schemas.microsoft.com/office/powerpoint/2010/main" val="423588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233363"/>
            <a:ext cx="4181475" cy="3136900"/>
          </a:xfrm>
        </p:spPr>
      </p:sp>
      <p:sp>
        <p:nvSpPr>
          <p:cNvPr id="3" name="Notes Placeholder 2"/>
          <p:cNvSpPr>
            <a:spLocks noGrp="1"/>
          </p:cNvSpPr>
          <p:nvPr>
            <p:ph type="body" idx="1"/>
          </p:nvPr>
        </p:nvSpPr>
        <p:spPr>
          <a:xfrm>
            <a:off x="701040" y="3486151"/>
            <a:ext cx="5608320" cy="4648201"/>
          </a:xfrm>
        </p:spPr>
        <p:txBody>
          <a:bodyPr/>
          <a:lstStyle/>
          <a:p>
            <a:r>
              <a:rPr lang="en-US" sz="1800" dirty="0"/>
              <a:t>IN the voting area itself, we find the most common problem to be that poll workers are intimidated by the accessible machinery or too uncomfortable with it to confidently set it up.  But each site is supposed to have one.</a:t>
            </a:r>
          </a:p>
          <a:p>
            <a:endParaRPr lang="en-US" sz="1800" dirty="0"/>
          </a:p>
          <a:p>
            <a:endParaRPr lang="en-US" sz="1800" dirty="0"/>
          </a:p>
          <a:p>
            <a:r>
              <a:rPr lang="en-US" sz="1800" dirty="0"/>
              <a:t>In these pictures you see:</a:t>
            </a:r>
          </a:p>
          <a:p>
            <a:r>
              <a:rPr lang="en-US" sz="1800" dirty="0"/>
              <a:t>Mr</a:t>
            </a:r>
            <a:r>
              <a:rPr lang="en-US" sz="1800" dirty="0"/>
              <a:t>. Adam Booker using the AutoMark with the sip and puff mechanism. </a:t>
            </a:r>
            <a:br>
              <a:rPr lang="en-US" sz="1800" dirty="0"/>
            </a:br>
            <a:r>
              <a:rPr lang="en-US" sz="1800" dirty="0"/>
              <a:t>If on election day you need to use an accessible device, and find that it is not working, or there is some problem that will prevent you from using the machine, then you need to contact DRMS at 1-800-772-4057 immediately</a:t>
            </a:r>
            <a:r>
              <a:rPr lang="en-US" sz="1400" dirty="0"/>
              <a:t>.  </a:t>
            </a:r>
          </a:p>
        </p:txBody>
      </p:sp>
      <p:sp>
        <p:nvSpPr>
          <p:cNvPr id="4" name="Slide Number Placeholder 3"/>
          <p:cNvSpPr>
            <a:spLocks noGrp="1"/>
          </p:cNvSpPr>
          <p:nvPr>
            <p:ph type="sldNum" sz="quarter" idx="10"/>
          </p:nvPr>
        </p:nvSpPr>
        <p:spPr/>
        <p:txBody>
          <a:bodyPr/>
          <a:lstStyle/>
          <a:p>
            <a:fld id="{C749B139-89B4-4F10-8E42-ACF56311836B}" type="slidenum">
              <a:rPr lang="en-US" smtClean="0"/>
              <a:t>22</a:t>
            </a:fld>
            <a:endParaRPr lang="en-US"/>
          </a:p>
        </p:txBody>
      </p:sp>
    </p:spTree>
    <p:extLst>
      <p:ext uri="{BB962C8B-B14F-4D97-AF65-F5344CB8AC3E}">
        <p14:creationId xmlns:p14="http://schemas.microsoft.com/office/powerpoint/2010/main" val="2307910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While locating polling places in accessible facilities makes ADA compliance more likely, there may be times when that is not possible and the use of temporary measures to provide access will be necessary.  But, these solutions or measures for inclusion won’t happen if voters with disabilities are not being considered, remembered. </a:t>
            </a:r>
            <a:r>
              <a:rPr lang="en-US" sz="1800" b="1" dirty="0"/>
              <a:t>Included. </a:t>
            </a:r>
          </a:p>
        </p:txBody>
      </p:sp>
      <p:sp>
        <p:nvSpPr>
          <p:cNvPr id="4" name="Slide Number Placeholder 3"/>
          <p:cNvSpPr>
            <a:spLocks noGrp="1"/>
          </p:cNvSpPr>
          <p:nvPr>
            <p:ph type="sldNum" sz="quarter" idx="10"/>
          </p:nvPr>
        </p:nvSpPr>
        <p:spPr/>
        <p:txBody>
          <a:bodyPr/>
          <a:lstStyle/>
          <a:p>
            <a:fld id="{C749B139-89B4-4F10-8E42-ACF56311836B}" type="slidenum">
              <a:rPr lang="en-US" smtClean="0"/>
              <a:t>23</a:t>
            </a:fld>
            <a:endParaRPr lang="en-US"/>
          </a:p>
        </p:txBody>
      </p:sp>
    </p:spTree>
    <p:extLst>
      <p:ext uri="{BB962C8B-B14F-4D97-AF65-F5344CB8AC3E}">
        <p14:creationId xmlns:p14="http://schemas.microsoft.com/office/powerpoint/2010/main" val="1196853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For many people with disabilities, encounters with uninformed members of the public can be painful and embarrassing. The thought of having voting rights challenged due to intellectual disabilities, communication difficulties, mental-health issues, disability-related behaviors, or other factors may keep prospective voters from venturing out to the polls. Lack of awareness training for poll workers makes a process that may already be physically difficult </a:t>
            </a:r>
            <a:r>
              <a:rPr lang="en-US" sz="1600" b="1" dirty="0"/>
              <a:t>emotionally difficult </a:t>
            </a:r>
            <a:r>
              <a:rPr lang="en-US" sz="1600" dirty="0"/>
              <a:t>for these voters and their families. No one should feel anything but pride in exercising their right to vote.</a:t>
            </a:r>
            <a:endParaRPr lang="en-US" sz="1600" dirty="0"/>
          </a:p>
        </p:txBody>
      </p:sp>
      <p:sp>
        <p:nvSpPr>
          <p:cNvPr id="4" name="Slide Number Placeholder 3"/>
          <p:cNvSpPr>
            <a:spLocks noGrp="1"/>
          </p:cNvSpPr>
          <p:nvPr>
            <p:ph type="sldNum" sz="quarter" idx="10"/>
          </p:nvPr>
        </p:nvSpPr>
        <p:spPr/>
        <p:txBody>
          <a:bodyPr/>
          <a:lstStyle/>
          <a:p>
            <a:fld id="{C749B139-89B4-4F10-8E42-ACF56311836B}" type="slidenum">
              <a:rPr lang="en-US" smtClean="0"/>
              <a:t>24</a:t>
            </a:fld>
            <a:endParaRPr lang="en-US"/>
          </a:p>
        </p:txBody>
      </p:sp>
    </p:spTree>
    <p:extLst>
      <p:ext uri="{BB962C8B-B14F-4D97-AF65-F5344CB8AC3E}">
        <p14:creationId xmlns:p14="http://schemas.microsoft.com/office/powerpoint/2010/main" val="229835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75" y="234950"/>
            <a:ext cx="4184650" cy="3138488"/>
          </a:xfrm>
        </p:spPr>
      </p:sp>
      <p:sp>
        <p:nvSpPr>
          <p:cNvPr id="3" name="Notes Placeholder 2"/>
          <p:cNvSpPr>
            <a:spLocks noGrp="1"/>
          </p:cNvSpPr>
          <p:nvPr>
            <p:ph type="body" idx="1"/>
          </p:nvPr>
        </p:nvSpPr>
        <p:spPr>
          <a:xfrm>
            <a:off x="324248" y="3582855"/>
            <a:ext cx="6437639" cy="5022339"/>
          </a:xfrm>
        </p:spPr>
        <p:txBody>
          <a:bodyPr/>
          <a:lstStyle/>
          <a:p>
            <a:r>
              <a:rPr lang="en-US" sz="1600" dirty="0"/>
              <a:t>The opinions vary: </a:t>
            </a:r>
            <a:br>
              <a:rPr lang="en-US" sz="1600" dirty="0"/>
            </a:br>
            <a:r>
              <a:rPr lang="en-US" sz="1600" dirty="0"/>
              <a:t/>
            </a:r>
            <a:br>
              <a:rPr lang="en-US" sz="1600" dirty="0"/>
            </a:br>
            <a:r>
              <a:rPr lang="en-US" sz="1600" dirty="0"/>
              <a:t>Vague responses about candidates, like, “I just think he’s good,” are insufficient, according to the stricter standard. But Americans often vote for candidates for vague reasons, such as liking someone’s hair or thinking the candidate would be nice to have a beer with,,  but People with disabilities shouldn’t have a tougher standard. </a:t>
            </a:r>
          </a:p>
          <a:p>
            <a:endParaRPr lang="en-US" sz="1600" dirty="0"/>
          </a:p>
          <a:p>
            <a:r>
              <a:rPr lang="en-US" sz="1600" dirty="0"/>
              <a:t>The reason for wanting to vote for someone is sometimes as simple as, “She made me happy,”. And that’s ok. </a:t>
            </a:r>
          </a:p>
          <a:p>
            <a:endParaRPr lang="en-US" sz="1600" dirty="0"/>
          </a:p>
          <a:p>
            <a:r>
              <a:rPr lang="en-US" sz="1600" dirty="0"/>
              <a:t>Concerns about fraud and  people “double voting” are real, and should be addressed.  And those situations are often more about coercion, and quite different from, for example, a man with autism who has expressed he’d like to vote, and can make a choice, but b/c he couldn’t maintain a conversation and handle his finances on his own, he was deemed mentally incompetent  and this included stripping him of his right to vote, marginalizing his voice, his needs, and his self-esteem.</a:t>
            </a:r>
            <a:br>
              <a:rPr lang="en-US" sz="1600" dirty="0"/>
            </a:br>
            <a:r>
              <a:rPr lang="en-US" sz="1600" dirty="0"/>
              <a:t/>
            </a:r>
            <a:br>
              <a:rPr lang="en-US" sz="1600" dirty="0"/>
            </a:br>
            <a:endParaRPr lang="en-US" sz="1600" dirty="0"/>
          </a:p>
        </p:txBody>
      </p:sp>
      <p:sp>
        <p:nvSpPr>
          <p:cNvPr id="4" name="Slide Number Placeholder 3"/>
          <p:cNvSpPr>
            <a:spLocks noGrp="1"/>
          </p:cNvSpPr>
          <p:nvPr>
            <p:ph type="sldNum" sz="quarter" idx="10"/>
          </p:nvPr>
        </p:nvSpPr>
        <p:spPr/>
        <p:txBody>
          <a:bodyPr/>
          <a:lstStyle/>
          <a:p>
            <a:fld id="{C749B139-89B4-4F10-8E42-ACF56311836B}" type="slidenum">
              <a:rPr lang="en-US" smtClean="0"/>
              <a:t>25</a:t>
            </a:fld>
            <a:endParaRPr lang="en-US"/>
          </a:p>
        </p:txBody>
      </p:sp>
    </p:spTree>
    <p:extLst>
      <p:ext uri="{BB962C8B-B14F-4D97-AF65-F5344CB8AC3E}">
        <p14:creationId xmlns:p14="http://schemas.microsoft.com/office/powerpoint/2010/main" val="1707904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233363"/>
            <a:ext cx="4181475" cy="3136900"/>
          </a:xfrm>
        </p:spPr>
      </p:sp>
      <p:sp>
        <p:nvSpPr>
          <p:cNvPr id="3" name="Notes Placeholder 2"/>
          <p:cNvSpPr>
            <a:spLocks noGrp="1"/>
          </p:cNvSpPr>
          <p:nvPr>
            <p:ph type="body" idx="1"/>
          </p:nvPr>
        </p:nvSpPr>
        <p:spPr>
          <a:xfrm>
            <a:off x="701040" y="3641091"/>
            <a:ext cx="5608320" cy="4493260"/>
          </a:xfrm>
        </p:spPr>
        <p:txBody>
          <a:bodyPr/>
          <a:lstStyle/>
          <a:p>
            <a:r>
              <a:rPr lang="en-US" sz="1400" dirty="0"/>
              <a:t>Having a plan in place is a great way to lesson insecurity and it eliminates questions and guessing.</a:t>
            </a:r>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26</a:t>
            </a:fld>
            <a:endParaRPr lang="en-US"/>
          </a:p>
        </p:txBody>
      </p:sp>
    </p:spTree>
    <p:extLst>
      <p:ext uri="{BB962C8B-B14F-4D97-AF65-F5344CB8AC3E}">
        <p14:creationId xmlns:p14="http://schemas.microsoft.com/office/powerpoint/2010/main" val="95245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6988" y="233363"/>
            <a:ext cx="4179887" cy="3136900"/>
          </a:xfrm>
        </p:spPr>
      </p:sp>
      <p:sp>
        <p:nvSpPr>
          <p:cNvPr id="3" name="Notes Placeholder 2"/>
          <p:cNvSpPr>
            <a:spLocks noGrp="1"/>
          </p:cNvSpPr>
          <p:nvPr>
            <p:ph type="body" idx="1"/>
          </p:nvPr>
        </p:nvSpPr>
        <p:spPr>
          <a:xfrm>
            <a:off x="701040" y="3563620"/>
            <a:ext cx="5608320" cy="4570730"/>
          </a:xfrm>
        </p:spPr>
        <p:txBody>
          <a:bodyPr/>
          <a:lstStyle/>
          <a:p>
            <a:r>
              <a:rPr lang="en-US" sz="2000" dirty="0"/>
              <a:t>Being equipped and familiar with information about their rights plays an important role in  feelings of not only confidence but pride in taking part.  And sometimes it’s just as simple as knowing they DO have rights and protections under the law!  This plays a big role in a voter with a disability making their desire to take part in the process known. </a:t>
            </a:r>
            <a:endParaRPr lang="en-US" sz="2000" dirty="0"/>
          </a:p>
        </p:txBody>
      </p:sp>
      <p:sp>
        <p:nvSpPr>
          <p:cNvPr id="4" name="Slide Number Placeholder 3"/>
          <p:cNvSpPr>
            <a:spLocks noGrp="1"/>
          </p:cNvSpPr>
          <p:nvPr>
            <p:ph type="sldNum" sz="quarter" idx="10"/>
          </p:nvPr>
        </p:nvSpPr>
        <p:spPr/>
        <p:txBody>
          <a:bodyPr/>
          <a:lstStyle/>
          <a:p>
            <a:fld id="{C749B139-89B4-4F10-8E42-ACF56311836B}" type="slidenum">
              <a:rPr lang="en-US" smtClean="0"/>
              <a:t>27</a:t>
            </a:fld>
            <a:endParaRPr lang="en-US"/>
          </a:p>
        </p:txBody>
      </p:sp>
    </p:spTree>
    <p:extLst>
      <p:ext uri="{BB962C8B-B14F-4D97-AF65-F5344CB8AC3E}">
        <p14:creationId xmlns:p14="http://schemas.microsoft.com/office/powerpoint/2010/main" val="381143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387350"/>
            <a:ext cx="4181475" cy="3136900"/>
          </a:xfrm>
        </p:spPr>
      </p:sp>
      <p:sp>
        <p:nvSpPr>
          <p:cNvPr id="3" name="Notes Placeholder 2"/>
          <p:cNvSpPr>
            <a:spLocks noGrp="1"/>
          </p:cNvSpPr>
          <p:nvPr>
            <p:ph type="body" idx="1"/>
          </p:nvPr>
        </p:nvSpPr>
        <p:spPr>
          <a:xfrm>
            <a:off x="701040" y="3796034"/>
            <a:ext cx="5608320" cy="4338320"/>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28</a:t>
            </a:fld>
            <a:endParaRPr lang="en-US"/>
          </a:p>
        </p:txBody>
      </p:sp>
    </p:spTree>
    <p:extLst>
      <p:ext uri="{BB962C8B-B14F-4D97-AF65-F5344CB8AC3E}">
        <p14:creationId xmlns:p14="http://schemas.microsoft.com/office/powerpoint/2010/main" val="1180086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6988" y="233363"/>
            <a:ext cx="4179887" cy="3136900"/>
          </a:xfrm>
        </p:spPr>
      </p:sp>
      <p:sp>
        <p:nvSpPr>
          <p:cNvPr id="3" name="Notes Placeholder 2"/>
          <p:cNvSpPr>
            <a:spLocks noGrp="1"/>
          </p:cNvSpPr>
          <p:nvPr>
            <p:ph type="body" idx="1"/>
          </p:nvPr>
        </p:nvSpPr>
        <p:spPr>
          <a:xfrm>
            <a:off x="701040" y="3641091"/>
            <a:ext cx="5608320" cy="4493260"/>
          </a:xfrm>
        </p:spPr>
        <p:txBody>
          <a:bodyPr/>
          <a:lstStyle/>
          <a:p>
            <a:r>
              <a:rPr lang="en-US" sz="2400" dirty="0"/>
              <a:t>Other information voters need to be aware of:  We require voter ID in MS. </a:t>
            </a:r>
            <a:endParaRPr lang="en-US" sz="2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29</a:t>
            </a:fld>
            <a:endParaRPr lang="en-US"/>
          </a:p>
        </p:txBody>
      </p:sp>
    </p:spTree>
    <p:extLst>
      <p:ext uri="{BB962C8B-B14F-4D97-AF65-F5344CB8AC3E}">
        <p14:creationId xmlns:p14="http://schemas.microsoft.com/office/powerpoint/2010/main" val="1323302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55575"/>
            <a:ext cx="4181475" cy="3136900"/>
          </a:xfrm>
        </p:spPr>
      </p:sp>
      <p:sp>
        <p:nvSpPr>
          <p:cNvPr id="3" name="Notes Placeholder 2"/>
          <p:cNvSpPr>
            <a:spLocks noGrp="1"/>
          </p:cNvSpPr>
          <p:nvPr>
            <p:ph type="body" idx="1"/>
          </p:nvPr>
        </p:nvSpPr>
        <p:spPr>
          <a:xfrm>
            <a:off x="701040" y="3563620"/>
            <a:ext cx="5608320" cy="5422055"/>
          </a:xfrm>
        </p:spPr>
        <p:txBody>
          <a:bodyPr/>
          <a:lstStyle/>
          <a:p>
            <a:r>
              <a:rPr lang="en-US" sz="1400" dirty="0"/>
              <a:t>Before we discuss the issues that voters with disabilities face, we’ll discuss the laws on which all the </a:t>
            </a:r>
            <a:r>
              <a:rPr lang="en-US" sz="1400" b="1" dirty="0"/>
              <a:t>answers</a:t>
            </a:r>
            <a:r>
              <a:rPr lang="en-US" sz="1400" dirty="0"/>
              <a:t> to problems are based.</a:t>
            </a:r>
            <a:br>
              <a:rPr lang="en-US" sz="1400" dirty="0"/>
            </a:br>
            <a:r>
              <a:rPr lang="en-US" sz="1400" dirty="0"/>
              <a:t/>
            </a:r>
            <a:br>
              <a:rPr lang="en-US" sz="1400" dirty="0"/>
            </a:br>
            <a:r>
              <a:rPr lang="en-US" sz="1400" dirty="0"/>
              <a:t>The Help America Vote Act (HAVA) of 2002 was passed by the United States Congress to make sweeping reforms to the nation's voting process. HAVA addresses improvements to voting systems and voter access that were identified following the 2000 election.  It was signed into law on October 29, 2002</a:t>
            </a:r>
            <a:br>
              <a:rPr lang="en-US" sz="1400" dirty="0"/>
            </a:br>
            <a:r>
              <a:rPr lang="en-US" sz="1400" dirty="0"/>
              <a:t/>
            </a:r>
            <a:br>
              <a:rPr lang="en-US" sz="1400" dirty="0"/>
            </a:br>
            <a:r>
              <a:rPr lang="en-US" sz="1400" dirty="0"/>
              <a:t>Provides grants to states, and one of these is to the P &amp; A’s to assist individuals with disabilities in the voting process. As part of our federal mandate, DRMS receives funding from the Help America Vote Act through the Administration for Community Living in the</a:t>
            </a:r>
            <a:br>
              <a:rPr lang="en-US" sz="1400" dirty="0"/>
            </a:br>
            <a:r>
              <a:rPr lang="en-US" sz="1400" dirty="0"/>
              <a:t>U.S. Department of Health and Human Services  to ensure full participation in the electoral process for individuals with disabilities. </a:t>
            </a:r>
            <a:br>
              <a:rPr lang="en-US" sz="1400" dirty="0"/>
            </a:br>
            <a:r>
              <a:rPr lang="en-US" sz="1800" dirty="0"/>
              <a:t/>
            </a:r>
            <a:br>
              <a:rPr lang="en-US" sz="1800" dirty="0"/>
            </a:br>
            <a:r>
              <a:rPr lang="en-US" sz="1600" dirty="0"/>
              <a:t>Under this grant, DRMS identifies barriers to each step of the voting process. From accessible parking and appropriate signage,  to properly functioning Ballot Marking Devices and ensuring people have the correct information about their rights. </a:t>
            </a:r>
            <a:br>
              <a:rPr lang="en-US" sz="1600" dirty="0"/>
            </a:br>
            <a:r>
              <a:rPr lang="en-US" sz="1600" dirty="0"/>
              <a:t>We are advocating for your access to cast your vote privately and independently.</a:t>
            </a:r>
          </a:p>
          <a:p>
            <a:endParaRPr lang="en-US" sz="1800" dirty="0"/>
          </a:p>
        </p:txBody>
      </p:sp>
      <p:sp>
        <p:nvSpPr>
          <p:cNvPr id="4" name="Slide Number Placeholder 3"/>
          <p:cNvSpPr>
            <a:spLocks noGrp="1"/>
          </p:cNvSpPr>
          <p:nvPr>
            <p:ph type="sldNum" sz="quarter" idx="10"/>
          </p:nvPr>
        </p:nvSpPr>
        <p:spPr/>
        <p:txBody>
          <a:bodyPr/>
          <a:lstStyle/>
          <a:p>
            <a:fld id="{C749B139-89B4-4F10-8E42-ACF56311836B}" type="slidenum">
              <a:rPr lang="en-US" smtClean="0"/>
              <a:t>3</a:t>
            </a:fld>
            <a:endParaRPr lang="en-US"/>
          </a:p>
        </p:txBody>
      </p:sp>
    </p:spTree>
    <p:extLst>
      <p:ext uri="{BB962C8B-B14F-4D97-AF65-F5344CB8AC3E}">
        <p14:creationId xmlns:p14="http://schemas.microsoft.com/office/powerpoint/2010/main" val="255836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55575"/>
            <a:ext cx="4181475" cy="3136900"/>
          </a:xfrm>
        </p:spPr>
      </p:sp>
      <p:sp>
        <p:nvSpPr>
          <p:cNvPr id="3" name="Notes Placeholder 2"/>
          <p:cNvSpPr>
            <a:spLocks noGrp="1"/>
          </p:cNvSpPr>
          <p:nvPr>
            <p:ph type="body" idx="1"/>
          </p:nvPr>
        </p:nvSpPr>
        <p:spPr>
          <a:xfrm>
            <a:off x="701040" y="3563620"/>
            <a:ext cx="5608320" cy="4570730"/>
          </a:xfrm>
        </p:spPr>
        <p:txBody>
          <a:bodyPr/>
          <a:lstStyle/>
          <a:p>
            <a:r>
              <a:rPr lang="en-US" sz="1600" dirty="0"/>
              <a:t>For DRMS – voting rights isn’t just  another program. It’s something we integrate into the activities we already do as part of our mission and commitment to healthier communities and a better society. </a:t>
            </a:r>
          </a:p>
          <a:p>
            <a:endParaRPr lang="en-US" sz="1600" dirty="0"/>
          </a:p>
          <a:p>
            <a:endParaRPr lang="en-US" sz="1600" dirty="0"/>
          </a:p>
          <a:p>
            <a:r>
              <a:rPr lang="en-US" sz="1600" dirty="0"/>
              <a:t>Informing and encouraging voters with disabilities to take part in their civic life is a first step in helping them realize their voice matters. </a:t>
            </a:r>
          </a:p>
          <a:p>
            <a:endParaRPr lang="en-US" sz="1600" dirty="0"/>
          </a:p>
        </p:txBody>
      </p:sp>
      <p:sp>
        <p:nvSpPr>
          <p:cNvPr id="4" name="Slide Number Placeholder 3"/>
          <p:cNvSpPr>
            <a:spLocks noGrp="1"/>
          </p:cNvSpPr>
          <p:nvPr>
            <p:ph type="sldNum" sz="quarter" idx="10"/>
          </p:nvPr>
        </p:nvSpPr>
        <p:spPr/>
        <p:txBody>
          <a:bodyPr/>
          <a:lstStyle/>
          <a:p>
            <a:fld id="{C749B139-89B4-4F10-8E42-ACF56311836B}" type="slidenum">
              <a:rPr lang="en-US" smtClean="0"/>
              <a:t>30</a:t>
            </a:fld>
            <a:endParaRPr lang="en-US"/>
          </a:p>
        </p:txBody>
      </p:sp>
    </p:spTree>
    <p:extLst>
      <p:ext uri="{BB962C8B-B14F-4D97-AF65-F5344CB8AC3E}">
        <p14:creationId xmlns:p14="http://schemas.microsoft.com/office/powerpoint/2010/main" val="2730570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49B139-89B4-4F10-8E42-ACF56311836B}" type="slidenum">
              <a:rPr lang="en-US" smtClean="0"/>
              <a:t>31</a:t>
            </a:fld>
            <a:endParaRPr lang="en-US"/>
          </a:p>
        </p:txBody>
      </p:sp>
    </p:spTree>
    <p:extLst>
      <p:ext uri="{BB962C8B-B14F-4D97-AF65-F5344CB8AC3E}">
        <p14:creationId xmlns:p14="http://schemas.microsoft.com/office/powerpoint/2010/main" val="393574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25" y="155575"/>
            <a:ext cx="4181475" cy="3136900"/>
          </a:xfrm>
        </p:spPr>
      </p:sp>
      <p:sp>
        <p:nvSpPr>
          <p:cNvPr id="3" name="Notes Placeholder 2"/>
          <p:cNvSpPr>
            <a:spLocks noGrp="1"/>
          </p:cNvSpPr>
          <p:nvPr>
            <p:ph type="body" idx="1"/>
          </p:nvPr>
        </p:nvSpPr>
        <p:spPr>
          <a:xfrm>
            <a:off x="701040" y="3641091"/>
            <a:ext cx="5608320" cy="4493260"/>
          </a:xfrm>
        </p:spPr>
        <p:txBody>
          <a:bodyPr/>
          <a:lstStyle/>
          <a:p>
            <a:r>
              <a:rPr lang="en-US" sz="1600" dirty="0"/>
              <a:t>requires jurisdictions responsible for conducting federal elections to provide at least one accessible voting system for persons with disabilities at each polling place in federal elections.  The accessible voting system must provide the same opportunity for access and participation, including privacy and independence, that other voters receive.</a:t>
            </a:r>
            <a:endParaRPr lang="en-US" sz="1600" dirty="0"/>
          </a:p>
        </p:txBody>
      </p:sp>
      <p:sp>
        <p:nvSpPr>
          <p:cNvPr id="4" name="Slide Number Placeholder 3"/>
          <p:cNvSpPr>
            <a:spLocks noGrp="1"/>
          </p:cNvSpPr>
          <p:nvPr>
            <p:ph type="sldNum" sz="quarter" idx="10"/>
          </p:nvPr>
        </p:nvSpPr>
        <p:spPr/>
        <p:txBody>
          <a:bodyPr/>
          <a:lstStyle/>
          <a:p>
            <a:fld id="{C749B139-89B4-4F10-8E42-ACF56311836B}" type="slidenum">
              <a:rPr lang="en-US" smtClean="0"/>
              <a:t>4</a:t>
            </a:fld>
            <a:endParaRPr lang="en-US"/>
          </a:p>
        </p:txBody>
      </p:sp>
    </p:spTree>
    <p:extLst>
      <p:ext uri="{BB962C8B-B14F-4D97-AF65-F5344CB8AC3E}">
        <p14:creationId xmlns:p14="http://schemas.microsoft.com/office/powerpoint/2010/main" val="3677361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55575"/>
            <a:ext cx="4516437" cy="3389313"/>
          </a:xfrm>
        </p:spPr>
      </p:sp>
      <p:sp>
        <p:nvSpPr>
          <p:cNvPr id="3" name="Notes Placeholder 2"/>
          <p:cNvSpPr>
            <a:spLocks noGrp="1"/>
          </p:cNvSpPr>
          <p:nvPr>
            <p:ph type="body" idx="1"/>
          </p:nvPr>
        </p:nvSpPr>
        <p:spPr>
          <a:xfrm>
            <a:off x="623384" y="4185905"/>
            <a:ext cx="5574238" cy="4198782"/>
          </a:xfrm>
        </p:spPr>
        <p:txBody>
          <a:bodyPr/>
          <a:lstStyle/>
          <a:p>
            <a:r>
              <a:rPr lang="en-US" sz="1400" dirty="0"/>
              <a:t>HAVA was a big leap forward in terms of voter access. It created the U.S. elections assistance commission which has tons of helpful resources on their website. It created the voluntary voting system guidelines. This makes sure systems are accessible.</a:t>
            </a:r>
            <a:br>
              <a:rPr lang="en-US" sz="1400" dirty="0"/>
            </a:br>
            <a:endParaRPr lang="en-US" sz="1400" dirty="0"/>
          </a:p>
          <a:p>
            <a:endParaRPr lang="en-US" sz="1400" dirty="0"/>
          </a:p>
          <a:p>
            <a:r>
              <a:rPr lang="en-US" sz="1400" dirty="0"/>
              <a:t>But just as much as the HAVA Act has impacted our voting work, there are older laws that  laid the groundwork, the framework to issues and rights that help us with this work.</a:t>
            </a:r>
          </a:p>
          <a:p>
            <a:endParaRPr lang="en-US" sz="1400" dirty="0"/>
          </a:p>
          <a:p>
            <a:r>
              <a:rPr lang="en-US" sz="1400" dirty="0"/>
              <a:t>We’ll start with the Voting Rights Act of 1965 - </a:t>
            </a:r>
            <a:endParaRPr lang="en-US" sz="1400" dirty="0"/>
          </a:p>
          <a:p>
            <a:r>
              <a:rPr lang="en-US" sz="1400" dirty="0"/>
              <a:t> </a:t>
            </a:r>
          </a:p>
        </p:txBody>
      </p:sp>
      <p:sp>
        <p:nvSpPr>
          <p:cNvPr id="4" name="Slide Number Placeholder 3"/>
          <p:cNvSpPr>
            <a:spLocks noGrp="1"/>
          </p:cNvSpPr>
          <p:nvPr>
            <p:ph type="sldNum" sz="quarter" idx="10"/>
          </p:nvPr>
        </p:nvSpPr>
        <p:spPr/>
        <p:txBody>
          <a:bodyPr/>
          <a:lstStyle/>
          <a:p>
            <a:fld id="{C749B139-89B4-4F10-8E42-ACF56311836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685762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238125"/>
            <a:ext cx="4181475" cy="3136900"/>
          </a:xfrm>
        </p:spPr>
      </p:sp>
      <p:sp>
        <p:nvSpPr>
          <p:cNvPr id="3" name="Notes Placeholder 2"/>
          <p:cNvSpPr>
            <a:spLocks noGrp="1"/>
          </p:cNvSpPr>
          <p:nvPr>
            <p:ph type="body" idx="1"/>
          </p:nvPr>
        </p:nvSpPr>
        <p:spPr>
          <a:xfrm>
            <a:off x="701040" y="3641093"/>
            <a:ext cx="5608320" cy="5188877"/>
          </a:xfrm>
        </p:spPr>
        <p:txBody>
          <a:bodyPr/>
          <a:lstStyle/>
          <a:p>
            <a:r>
              <a:rPr lang="en-US" sz="1600" dirty="0"/>
              <a:t>is generally considered the most successful piece of civil rights legislation ever adopted by the United States Congress. The Act codifies and effectuates the 15th Amendment's permanent guarantee that, throughout the nation, no person shall be denied the right to vote on account of race or color.  Even though the VRA primarily is noted for addressing race,  it also contains provisions relevant to the voting rights of people with disabilities.  The VRA requires election officials to allow a voter who is blind or has another disability to receive assistance from a person of the voter’s choice (other than the voter's employer or its agent or an officer or agent of the voter's union).  The VRA also prohibits conditioning the right to vote on a citizen being able to read or write, attaining a particular level of education, or passing an interpretation “test.”</a:t>
            </a:r>
            <a:r>
              <a:rPr lang="en-US" sz="1600" dirty="0"/>
              <a:t/>
            </a:r>
            <a:br>
              <a:rPr lang="en-US" sz="1600" dirty="0"/>
            </a:br>
            <a:endParaRPr lang="en-US" sz="1600" dirty="0"/>
          </a:p>
        </p:txBody>
      </p:sp>
      <p:sp>
        <p:nvSpPr>
          <p:cNvPr id="4" name="Slide Number Placeholder 3"/>
          <p:cNvSpPr>
            <a:spLocks noGrp="1"/>
          </p:cNvSpPr>
          <p:nvPr>
            <p:ph type="sldNum" sz="quarter" idx="10"/>
          </p:nvPr>
        </p:nvSpPr>
        <p:spPr/>
        <p:txBody>
          <a:bodyPr/>
          <a:lstStyle/>
          <a:p>
            <a:fld id="{C749B139-89B4-4F10-8E42-ACF56311836B}" type="slidenum">
              <a:rPr lang="en-US" smtClean="0"/>
              <a:t>6</a:t>
            </a:fld>
            <a:endParaRPr lang="en-US"/>
          </a:p>
        </p:txBody>
      </p:sp>
    </p:spTree>
    <p:extLst>
      <p:ext uri="{BB962C8B-B14F-4D97-AF65-F5344CB8AC3E}">
        <p14:creationId xmlns:p14="http://schemas.microsoft.com/office/powerpoint/2010/main" val="264724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4738" y="312738"/>
            <a:ext cx="5030787" cy="3775075"/>
          </a:xfrm>
        </p:spPr>
      </p:sp>
      <p:sp>
        <p:nvSpPr>
          <p:cNvPr id="3" name="Notes Placeholder 2"/>
          <p:cNvSpPr>
            <a:spLocks noGrp="1"/>
          </p:cNvSpPr>
          <p:nvPr>
            <p:ph type="body" idx="1"/>
          </p:nvPr>
        </p:nvSpPr>
        <p:spPr>
          <a:xfrm>
            <a:off x="701040" y="4191625"/>
            <a:ext cx="5608320" cy="3660458"/>
          </a:xfrm>
        </p:spPr>
        <p:txBody>
          <a:bodyPr/>
          <a:lstStyle/>
          <a:p>
            <a:r>
              <a:rPr lang="en-US" sz="1400" dirty="0">
                <a:latin typeface="Times New Roman" panose="02020603050405020304" pitchFamily="18" charset="0"/>
              </a:rPr>
              <a:t>The Voting Accessibility for the Elderly and Handicapped Act of 1984 generally requires polling places across the United States to be physically accessible to people with disabilities for federal elections.</a:t>
            </a:r>
            <a:r>
              <a:rPr lang="en-US" sz="1400" dirty="0">
                <a:latin typeface="Times New Roman" panose="02020603050405020304" pitchFamily="18" charset="0"/>
              </a:rPr>
              <a:t/>
            </a:r>
            <a:br>
              <a:rPr lang="en-US" sz="1400" dirty="0">
                <a:latin typeface="Times New Roman" panose="02020603050405020304" pitchFamily="18" charset="0"/>
              </a:rPr>
            </a:br>
            <a:r>
              <a:rPr lang="en-US" sz="1400" dirty="0">
                <a:latin typeface="Times New Roman" panose="02020603050405020304" pitchFamily="18" charset="0"/>
              </a:rPr>
              <a:t/>
            </a:r>
            <a:br>
              <a:rPr lang="en-US" sz="1400" dirty="0">
                <a:latin typeface="Times New Roman" panose="02020603050405020304" pitchFamily="18" charset="0"/>
              </a:rPr>
            </a:b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7</a:t>
            </a:fld>
            <a:endParaRPr lang="en-US"/>
          </a:p>
        </p:txBody>
      </p:sp>
    </p:spTree>
    <p:extLst>
      <p:ext uri="{BB962C8B-B14F-4D97-AF65-F5344CB8AC3E}">
        <p14:creationId xmlns:p14="http://schemas.microsoft.com/office/powerpoint/2010/main" val="687674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7638" y="233363"/>
            <a:ext cx="2638425" cy="1979612"/>
          </a:xfrm>
        </p:spPr>
      </p:sp>
      <p:sp>
        <p:nvSpPr>
          <p:cNvPr id="3" name="Notes Placeholder 2"/>
          <p:cNvSpPr>
            <a:spLocks noGrp="1"/>
          </p:cNvSpPr>
          <p:nvPr>
            <p:ph type="body" idx="1"/>
          </p:nvPr>
        </p:nvSpPr>
        <p:spPr>
          <a:xfrm>
            <a:off x="701040" y="2441414"/>
            <a:ext cx="5608320" cy="6620356"/>
          </a:xfrm>
        </p:spPr>
        <p:txBody>
          <a:bodyPr/>
          <a:lstStyle/>
          <a:p>
            <a:r>
              <a:rPr lang="en-US" sz="1400" dirty="0"/>
              <a:t>The voting accessibility for the elderly and handicapped act. </a:t>
            </a:r>
            <a:br>
              <a:rPr lang="en-US" sz="1400" dirty="0"/>
            </a:br>
            <a:r>
              <a:rPr lang="en-US" sz="1400" dirty="0"/>
              <a:t>This act is truly where voter </a:t>
            </a:r>
            <a:r>
              <a:rPr lang="en-US" sz="1400" b="1" u="sng" dirty="0"/>
              <a:t>access</a:t>
            </a:r>
            <a:r>
              <a:rPr lang="en-US" sz="1400" dirty="0"/>
              <a:t> starts in the United States. </a:t>
            </a:r>
            <a:br>
              <a:rPr lang="en-US" sz="1400" dirty="0"/>
            </a:br>
            <a:r>
              <a:rPr lang="en-US" sz="1400" dirty="0"/>
              <a:t>First, it was passed in 1984. Before this passed in 1984, we didn't have federal laws guaranteeing elections will be accessible. Also, it comes 6 years before the American with disabilities act which didn't become law until 1990. This truly is a beginning. This act requires all polling places are physically accessible to people with disabilities for federal elections. Skip forward to 1990 and talk about the ADA, the Americans with disabilities act. This is huge when it comes to voter access. The ADA is one of the largest and most sweeping pieces of civil rights legislations to pass in the United States.  It lays out the architectural access. This is a piece of legislation that says if you have stairs, you have to have a ramp or elevator. All of those standards, of which there are many, apply to polling places.</a:t>
            </a:r>
            <a:br>
              <a:rPr lang="en-US" sz="1400" dirty="0"/>
            </a:br>
            <a:endParaRPr lang="en-US" sz="1400" dirty="0"/>
          </a:p>
          <a:p>
            <a:r>
              <a:rPr lang="en-US" sz="1400" dirty="0"/>
              <a:t>So through the culmination of all of these voting provisions in each of these laws:</a:t>
            </a:r>
          </a:p>
          <a:p>
            <a:endParaRPr lang="en-US" sz="1400" dirty="0"/>
          </a:p>
          <a:p>
            <a:r>
              <a:rPr lang="en-US" sz="1400" dirty="0"/>
              <a:t>We inform people of their voting rights and provides them with accessible voter information</a:t>
            </a:r>
          </a:p>
          <a:p>
            <a:r>
              <a:rPr lang="en-US" sz="1400" dirty="0"/>
              <a:t>We provide people with the opportunity to register to vote </a:t>
            </a:r>
          </a:p>
          <a:p>
            <a:r>
              <a:rPr lang="en-US" sz="1400" dirty="0"/>
              <a:t>We provide individual and systemic advocacy</a:t>
            </a:r>
          </a:p>
          <a:p>
            <a:r>
              <a:rPr lang="en-US" sz="1400" dirty="0"/>
              <a:t>We provide training and education programs to increase informed voting in the community</a:t>
            </a:r>
          </a:p>
          <a:p>
            <a:r>
              <a:rPr lang="en-US" sz="1400" dirty="0"/>
              <a:t>We ensure that people, regardless of disability, have the opportunity to vote</a:t>
            </a:r>
          </a:p>
          <a:p>
            <a:r>
              <a:rPr lang="en-US" sz="1400" dirty="0"/>
              <a:t>We can provide people with assistance  in filing complaints when necessary</a:t>
            </a:r>
          </a:p>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8</a:t>
            </a:fld>
            <a:endParaRPr lang="en-US"/>
          </a:p>
        </p:txBody>
      </p:sp>
    </p:spTree>
    <p:extLst>
      <p:ext uri="{BB962C8B-B14F-4D97-AF65-F5344CB8AC3E}">
        <p14:creationId xmlns:p14="http://schemas.microsoft.com/office/powerpoint/2010/main" val="150924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233363"/>
            <a:ext cx="3349625" cy="2513012"/>
          </a:xfrm>
        </p:spPr>
      </p:sp>
      <p:sp>
        <p:nvSpPr>
          <p:cNvPr id="3" name="Notes Placeholder 2"/>
          <p:cNvSpPr>
            <a:spLocks noGrp="1"/>
          </p:cNvSpPr>
          <p:nvPr>
            <p:ph type="body" idx="1"/>
          </p:nvPr>
        </p:nvSpPr>
        <p:spPr>
          <a:xfrm>
            <a:off x="248512" y="3050185"/>
            <a:ext cx="6361902" cy="6013809"/>
          </a:xfrm>
        </p:spPr>
        <p:txBody>
          <a:bodyPr/>
          <a:lstStyle/>
          <a:p>
            <a:r>
              <a:rPr lang="en-US" sz="1800" dirty="0"/>
              <a:t>And here’s where the questions and issues come up.</a:t>
            </a:r>
            <a:br>
              <a:rPr lang="en-US" sz="1800" dirty="0"/>
            </a:br>
            <a:r>
              <a:rPr lang="en-US" sz="1800" dirty="0"/>
              <a:t>With all these laws and protections in place for voters with disabilities, there are still complications, misconceptions, and barriers they face in every election, from local to federal. </a:t>
            </a:r>
            <a:br>
              <a:rPr lang="en-US" sz="1800" dirty="0"/>
            </a:br>
            <a:endParaRPr lang="en-US" sz="1800" dirty="0"/>
          </a:p>
          <a:p>
            <a:r>
              <a:rPr lang="en-US" sz="1800" dirty="0"/>
              <a:t>And basically today is just a summary of these complications and issues.  So we’ve broken it down into 3 basic issues that we see are the most common barriers:</a:t>
            </a:r>
            <a:br>
              <a:rPr lang="en-US" sz="1800" dirty="0"/>
            </a:br>
            <a:r>
              <a:rPr lang="en-US" sz="1800" dirty="0"/>
              <a:t/>
            </a:r>
            <a:br>
              <a:rPr lang="en-US" sz="1800" dirty="0"/>
            </a:br>
            <a:r>
              <a:rPr lang="en-US" sz="1800" b="1" dirty="0"/>
              <a:t>1.  - Lack of current and correct information: </a:t>
            </a:r>
          </a:p>
          <a:p>
            <a:endParaRPr lang="en-US" sz="1800" b="1" dirty="0"/>
          </a:p>
          <a:p>
            <a:r>
              <a:rPr lang="en-US" sz="1800" b="1" dirty="0"/>
              <a:t>2.-  Architectural and attitudinal barriers:</a:t>
            </a:r>
            <a:br>
              <a:rPr lang="en-US" sz="1800" b="1" dirty="0"/>
            </a:br>
            <a:endParaRPr lang="en-US" sz="1800" b="1" dirty="0"/>
          </a:p>
          <a:p>
            <a:r>
              <a:rPr lang="en-US" sz="1800" b="1" dirty="0"/>
              <a:t>3. – Insecurity about the process: </a:t>
            </a:r>
            <a:br>
              <a:rPr lang="en-US" sz="1800" b="1" dirty="0"/>
            </a:br>
            <a:r>
              <a:rPr lang="en-US" sz="1800" b="1" dirty="0"/>
              <a:t/>
            </a:r>
            <a:br>
              <a:rPr lang="en-US" sz="1800" b="1" dirty="0"/>
            </a:br>
            <a:r>
              <a:rPr lang="en-US" sz="1800" b="1" dirty="0"/>
              <a:t>The issues are complex. But for the sake of time we’ll stick to these topics today. or try to.</a:t>
            </a:r>
            <a:endParaRPr lang="en-US" sz="1800" b="1" dirty="0"/>
          </a:p>
        </p:txBody>
      </p:sp>
      <p:sp>
        <p:nvSpPr>
          <p:cNvPr id="4" name="Slide Number Placeholder 3"/>
          <p:cNvSpPr>
            <a:spLocks noGrp="1"/>
          </p:cNvSpPr>
          <p:nvPr>
            <p:ph type="sldNum" sz="quarter" idx="10"/>
          </p:nvPr>
        </p:nvSpPr>
        <p:spPr/>
        <p:txBody>
          <a:bodyPr/>
          <a:lstStyle/>
          <a:p>
            <a:fld id="{C749B139-89B4-4F10-8E42-ACF56311836B}" type="slidenum">
              <a:rPr lang="en-US" smtClean="0"/>
              <a:t>9</a:t>
            </a:fld>
            <a:endParaRPr lang="en-US"/>
          </a:p>
        </p:txBody>
      </p:sp>
    </p:spTree>
    <p:extLst>
      <p:ext uri="{BB962C8B-B14F-4D97-AF65-F5344CB8AC3E}">
        <p14:creationId xmlns:p14="http://schemas.microsoft.com/office/powerpoint/2010/main" val="2867351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4985ED-7CDC-4BE4-A4AC-CA5A881FAFC0}"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985ED-7CDC-4BE4-A4AC-CA5A881FAFC0}"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985ED-7CDC-4BE4-A4AC-CA5A881FAFC0}"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985ED-7CDC-4BE4-A4AC-CA5A881FAFC0}"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4985ED-7CDC-4BE4-A4AC-CA5A881FAFC0}"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4985ED-7CDC-4BE4-A4AC-CA5A881FAFC0}"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4985ED-7CDC-4BE4-A4AC-CA5A881FAFC0}" type="datetimeFigureOut">
              <a:rPr lang="en-US" smtClean="0"/>
              <a:pPr/>
              <a:t>10/7/2019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4985ED-7CDC-4BE4-A4AC-CA5A881FAFC0}" type="datetimeFigureOut">
              <a:rPr lang="en-US" smtClean="0"/>
              <a:pPr/>
              <a:t>10/7/2019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985ED-7CDC-4BE4-A4AC-CA5A881FAFC0}" type="datetimeFigureOut">
              <a:rPr lang="en-US" smtClean="0"/>
              <a:pPr/>
              <a:t>10/7/2019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4985ED-7CDC-4BE4-A4AC-CA5A881FAFC0}"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4985ED-7CDC-4BE4-A4AC-CA5A881FAFC0}"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985ED-7CDC-4BE4-A4AC-CA5A881FAFC0}" type="datetimeFigureOut">
              <a:rPr lang="en-US" smtClean="0"/>
              <a:pPr/>
              <a:t>10/7/2019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56C52-787E-4449-A631-5A8E40878A1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spd="med" advClick="0" advTm="5000">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sos.ms.gov/Vote/Pages/default.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37466"/>
            <a:ext cx="8763000" cy="1695665"/>
          </a:xfrm>
        </p:spPr>
        <p:txBody>
          <a:bodyPr>
            <a:normAutofit/>
          </a:bodyPr>
          <a:lstStyle/>
          <a:p>
            <a:pPr algn="ctr"/>
            <a:r>
              <a:rPr lang="en-US" sz="5000" b="1" dirty="0" smtClean="0">
                <a:solidFill>
                  <a:schemeClr val="tx2">
                    <a:lumMod val="75000"/>
                  </a:schemeClr>
                </a:solidFill>
                <a:effectLst>
                  <a:outerShdw blurRad="50800" dist="38100" dir="5400000" algn="t" rotWithShape="0">
                    <a:prstClr val="black">
                      <a:alpha val="40000"/>
                    </a:prstClr>
                  </a:outerShdw>
                </a:effectLst>
                <a:latin typeface="Castellar" pitchFamily="18" charset="0"/>
              </a:rPr>
              <a:t>The Right To vote:</a:t>
            </a:r>
            <a:endParaRPr lang="en-US" sz="5000" b="1" dirty="0">
              <a:solidFill>
                <a:schemeClr val="tx2">
                  <a:lumMod val="75000"/>
                </a:schemeClr>
              </a:solidFill>
              <a:effectLst>
                <a:outerShdw blurRad="50800" dist="38100" dir="5400000" algn="t" rotWithShape="0">
                  <a:prstClr val="black">
                    <a:alpha val="40000"/>
                  </a:prstClr>
                </a:outerShdw>
              </a:effectLst>
              <a:latin typeface="Castellar"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254577"/>
            <a:ext cx="1981200" cy="1944781"/>
          </a:xfrm>
          <a:prstGeom prst="rect">
            <a:avLst/>
          </a:prstGeom>
        </p:spPr>
      </p:pic>
      <p:sp>
        <p:nvSpPr>
          <p:cNvPr id="5" name="TextBox 4"/>
          <p:cNvSpPr txBox="1"/>
          <p:nvPr/>
        </p:nvSpPr>
        <p:spPr>
          <a:xfrm>
            <a:off x="1219200" y="3202930"/>
            <a:ext cx="7848600" cy="1754326"/>
          </a:xfrm>
          <a:prstGeom prst="rect">
            <a:avLst/>
          </a:prstGeom>
          <a:noFill/>
        </p:spPr>
        <p:txBody>
          <a:bodyPr wrap="square" rtlCol="0">
            <a:spAutoFit/>
          </a:bodyPr>
          <a:lstStyle/>
          <a:p>
            <a:r>
              <a:rPr lang="en-US" sz="3600" i="1" dirty="0" smtClean="0">
                <a:solidFill>
                  <a:schemeClr val="tx2">
                    <a:lumMod val="75000"/>
                  </a:schemeClr>
                </a:solidFill>
                <a:effectLst>
                  <a:outerShdw blurRad="38100" dist="38100" dir="2700000" algn="tl">
                    <a:srgbClr val="000000">
                      <a:alpha val="43137"/>
                    </a:srgbClr>
                  </a:outerShdw>
                </a:effectLst>
                <a:latin typeface="Centaur" panose="02030504050205020304" pitchFamily="18" charset="0"/>
              </a:rPr>
              <a:t>Three common </a:t>
            </a:r>
            <a:r>
              <a:rPr lang="en-US" sz="3600" i="1" dirty="0" smtClean="0">
                <a:solidFill>
                  <a:schemeClr val="tx2">
                    <a:lumMod val="75000"/>
                  </a:schemeClr>
                </a:solidFill>
                <a:effectLst>
                  <a:outerShdw blurRad="38100" dist="38100" dir="2700000" algn="tl">
                    <a:srgbClr val="000000">
                      <a:alpha val="43137"/>
                    </a:srgbClr>
                  </a:outerShdw>
                </a:effectLst>
                <a:latin typeface="Centaur" panose="02030504050205020304" pitchFamily="18" charset="0"/>
              </a:rPr>
              <a:t>obst</a:t>
            </a:r>
            <a:r>
              <a:rPr lang="en-US" sz="3600" i="1" dirty="0" smtClean="0">
                <a:solidFill>
                  <a:schemeClr val="tx2">
                    <a:lumMod val="75000"/>
                  </a:schemeClr>
                </a:solidFill>
                <a:effectLst>
                  <a:outerShdw blurRad="38100" dist="38100" dir="2700000" algn="tl">
                    <a:srgbClr val="000000">
                      <a:alpha val="43137"/>
                    </a:srgbClr>
                  </a:outerShdw>
                </a:effectLst>
                <a:latin typeface="Centaur" panose="02030504050205020304" pitchFamily="18" charset="0"/>
              </a:rPr>
              <a:t>acles faced </a:t>
            </a:r>
            <a:r>
              <a:rPr lang="en-US" sz="3600" i="1" dirty="0" smtClean="0">
                <a:solidFill>
                  <a:schemeClr val="tx2">
                    <a:lumMod val="75000"/>
                  </a:schemeClr>
                </a:solidFill>
                <a:effectLst>
                  <a:outerShdw blurRad="38100" dist="38100" dir="2700000" algn="tl">
                    <a:srgbClr val="000000">
                      <a:alpha val="43137"/>
                    </a:srgbClr>
                  </a:outerShdw>
                </a:effectLst>
                <a:latin typeface="Centaur" panose="02030504050205020304" pitchFamily="18" charset="0"/>
              </a:rPr>
              <a:t>by voters with </a:t>
            </a:r>
            <a:r>
              <a:rPr lang="en-US" sz="3600" i="1" dirty="0" smtClean="0">
                <a:solidFill>
                  <a:schemeClr val="tx2">
                    <a:lumMod val="75000"/>
                  </a:schemeClr>
                </a:solidFill>
                <a:effectLst>
                  <a:outerShdw blurRad="38100" dist="38100" dir="2700000" algn="tl">
                    <a:srgbClr val="000000">
                      <a:alpha val="43137"/>
                    </a:srgbClr>
                  </a:outerShdw>
                </a:effectLst>
                <a:latin typeface="Centaur" panose="02030504050205020304" pitchFamily="18" charset="0"/>
              </a:rPr>
              <a:t>disabilities</a:t>
            </a:r>
            <a:r>
              <a:rPr lang="en-US" sz="3600" i="1" dirty="0" smtClean="0">
                <a:solidFill>
                  <a:schemeClr val="tx2">
                    <a:lumMod val="75000"/>
                  </a:schemeClr>
                </a:solidFill>
                <a:effectLst>
                  <a:outerShdw blurRad="38100" dist="38100" dir="2700000" algn="tl">
                    <a:srgbClr val="000000">
                      <a:alpha val="43137"/>
                    </a:srgbClr>
                  </a:outerShdw>
                </a:effectLst>
                <a:latin typeface="Centaur" panose="02030504050205020304" pitchFamily="18" charset="0"/>
              </a:rPr>
              <a:t>, with essential details &amp; facts to address &amp; eliminate them. </a:t>
            </a:r>
            <a:endParaRPr lang="en-US" sz="3600" i="1" dirty="0">
              <a:solidFill>
                <a:schemeClr val="tx2">
                  <a:lumMod val="75000"/>
                </a:schemeClr>
              </a:solidFill>
              <a:effectLst>
                <a:outerShdw blurRad="38100" dist="38100" dir="2700000" algn="tl">
                  <a:srgbClr val="000000">
                    <a:alpha val="43137"/>
                  </a:srgbClr>
                </a:outerShdw>
              </a:effectLst>
              <a:latin typeface="Centaur" panose="02030504050205020304" pitchFamily="18" charset="0"/>
            </a:endParaRPr>
          </a:p>
        </p:txBody>
      </p:sp>
      <p:sp>
        <p:nvSpPr>
          <p:cNvPr id="6" name="TextBox 5"/>
          <p:cNvSpPr txBox="1"/>
          <p:nvPr/>
        </p:nvSpPr>
        <p:spPr>
          <a:xfrm>
            <a:off x="152400" y="5513866"/>
            <a:ext cx="6400800" cy="1200329"/>
          </a:xfrm>
          <a:prstGeom prst="rect">
            <a:avLst/>
          </a:prstGeom>
          <a:noFill/>
        </p:spPr>
        <p:txBody>
          <a:bodyPr wrap="square" rtlCol="0">
            <a:spAutoFit/>
          </a:bodyPr>
          <a:lstStyle/>
          <a:p>
            <a:r>
              <a:rPr lang="en-US" dirty="0" smtClean="0"/>
              <a:t>Presented by Shirley Walker-McKinnis – Voting Rights Coordinator, </a:t>
            </a:r>
            <a:br>
              <a:rPr lang="en-US" dirty="0" smtClean="0"/>
            </a:br>
            <a:r>
              <a:rPr lang="en-US" dirty="0" smtClean="0"/>
              <a:t>and </a:t>
            </a:r>
            <a:br>
              <a:rPr lang="en-US" dirty="0" smtClean="0"/>
            </a:br>
            <a:r>
              <a:rPr lang="en-US" dirty="0" smtClean="0"/>
              <a:t>Greta K. Martin – Litigation Director and Civil Rights Attorney</a:t>
            </a:r>
            <a:br>
              <a:rPr lang="en-US" dirty="0" smtClean="0"/>
            </a:br>
            <a:r>
              <a:rPr lang="en-US" dirty="0" smtClean="0"/>
              <a:t>Both on staff at Disability Rights Mississippi </a:t>
            </a:r>
            <a:endParaRPr lang="en-US" dirty="0"/>
          </a:p>
        </p:txBody>
      </p:sp>
      <p:pic>
        <p:nvPicPr>
          <p:cNvPr id="7" name="Picture 6"/>
          <p:cNvPicPr>
            <a:picLocks noChangeAspect="1"/>
          </p:cNvPicPr>
          <p:nvPr/>
        </p:nvPicPr>
        <p:blipFill>
          <a:blip r:embed="rId4"/>
          <a:stretch>
            <a:fillRect/>
          </a:stretch>
        </p:blipFill>
        <p:spPr>
          <a:xfrm>
            <a:off x="7162800" y="5189556"/>
            <a:ext cx="1639760" cy="1542927"/>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618" y="76200"/>
            <a:ext cx="8991600" cy="1415772"/>
          </a:xfrm>
          <a:prstGeom prst="rect">
            <a:avLst/>
          </a:prstGeom>
          <a:noFill/>
        </p:spPr>
        <p:txBody>
          <a:bodyPr wrap="square" rtlCol="0">
            <a:spAutoFit/>
          </a:bodyPr>
          <a:lstStyle/>
          <a:p>
            <a:r>
              <a:rPr lang="en-US" sz="4400" b="1" u="sng" dirty="0" smtClean="0"/>
              <a:t>Challenge 1 – </a:t>
            </a:r>
            <a:br>
              <a:rPr lang="en-US" sz="4400" b="1" u="sng" dirty="0" smtClean="0"/>
            </a:br>
            <a:r>
              <a:rPr lang="en-US" sz="4200" b="1" u="sng" dirty="0" smtClean="0"/>
              <a:t>Lack of </a:t>
            </a:r>
            <a:r>
              <a:rPr lang="en-US" sz="4200" b="1" u="sng" dirty="0" smtClean="0"/>
              <a:t>Current </a:t>
            </a:r>
            <a:r>
              <a:rPr lang="en-US" sz="4200" b="1" u="sng" dirty="0" smtClean="0"/>
              <a:t>&amp; </a:t>
            </a:r>
            <a:r>
              <a:rPr lang="en-US" sz="4200" b="1" u="sng" dirty="0" smtClean="0"/>
              <a:t>Correct </a:t>
            </a:r>
            <a:r>
              <a:rPr lang="en-US" sz="4200" b="1" u="sng" dirty="0" smtClean="0"/>
              <a:t>Information:</a:t>
            </a:r>
            <a:endParaRPr lang="en-US" sz="4200" b="1" u="sng" dirty="0"/>
          </a:p>
        </p:txBody>
      </p:sp>
      <p:sp>
        <p:nvSpPr>
          <p:cNvPr id="3" name="TextBox 2"/>
          <p:cNvSpPr txBox="1"/>
          <p:nvPr/>
        </p:nvSpPr>
        <p:spPr>
          <a:xfrm>
            <a:off x="990600" y="1905000"/>
            <a:ext cx="7543800" cy="4524315"/>
          </a:xfrm>
          <a:prstGeom prst="rect">
            <a:avLst/>
          </a:prstGeom>
          <a:noFill/>
        </p:spPr>
        <p:txBody>
          <a:bodyPr wrap="square" rtlCol="0">
            <a:spAutoFit/>
          </a:bodyPr>
          <a:lstStyle/>
          <a:p>
            <a:r>
              <a:rPr lang="en-US" sz="2800" b="1" dirty="0" smtClean="0"/>
              <a:t>*About registration and eligibility </a:t>
            </a:r>
            <a:br>
              <a:rPr lang="en-US" sz="2800" b="1" dirty="0" smtClean="0"/>
            </a:br>
            <a:r>
              <a:rPr lang="en-US" sz="2800" b="1" dirty="0" smtClean="0"/>
              <a:t/>
            </a:r>
            <a:br>
              <a:rPr lang="en-US" sz="2800" b="1" dirty="0" smtClean="0"/>
            </a:br>
            <a:r>
              <a:rPr lang="en-US" sz="2800" b="1" dirty="0" smtClean="0"/>
              <a:t>*About timelines, deadlines, and election dates in general</a:t>
            </a:r>
          </a:p>
          <a:p>
            <a:endParaRPr lang="en-US" sz="2800" b="1" dirty="0"/>
          </a:p>
          <a:p>
            <a:r>
              <a:rPr lang="en-US" sz="2800" b="1" dirty="0" smtClean="0"/>
              <a:t>*</a:t>
            </a:r>
            <a:r>
              <a:rPr lang="en-US" sz="2800" b="1" dirty="0" smtClean="0"/>
              <a:t>About </a:t>
            </a:r>
            <a:r>
              <a:rPr lang="en-US" sz="2800" b="1" dirty="0" smtClean="0"/>
              <a:t>rights for assistance</a:t>
            </a:r>
          </a:p>
          <a:p>
            <a:endParaRPr lang="en-US" sz="2800" b="1" dirty="0"/>
          </a:p>
          <a:p>
            <a:r>
              <a:rPr lang="en-US" sz="2800" b="1" dirty="0" smtClean="0"/>
              <a:t>*About how much </a:t>
            </a:r>
            <a:r>
              <a:rPr lang="en-US" sz="2800" b="1" dirty="0"/>
              <a:t>a</a:t>
            </a:r>
            <a:r>
              <a:rPr lang="en-US" sz="2800" b="1" dirty="0" smtClean="0"/>
              <a:t> </a:t>
            </a:r>
            <a:r>
              <a:rPr lang="en-US" sz="2800" b="1" dirty="0" smtClean="0"/>
              <a:t>vote really does </a:t>
            </a:r>
            <a:r>
              <a:rPr lang="en-US" sz="2800" b="1" dirty="0" smtClean="0"/>
              <a:t>count –    what’s at stake</a:t>
            </a:r>
            <a:endParaRPr lang="en-US" dirty="0" smtClean="0"/>
          </a:p>
          <a:p>
            <a:r>
              <a:rPr lang="en-US" dirty="0" smtClean="0"/>
              <a:t/>
            </a:r>
            <a:br>
              <a:rPr lang="en-US" dirty="0" smtClean="0"/>
            </a:br>
            <a:endParaRPr lang="en-US" dirty="0"/>
          </a:p>
        </p:txBody>
      </p:sp>
    </p:spTree>
    <p:extLst>
      <p:ext uri="{BB962C8B-B14F-4D97-AF65-F5344CB8AC3E}">
        <p14:creationId xmlns:p14="http://schemas.microsoft.com/office/powerpoint/2010/main" val="3296243146"/>
      </p:ext>
    </p:extLst>
  </p:cSld>
  <p:clrMapOvr>
    <a:masterClrMapping/>
  </p:clrMapOvr>
  <p:transition spd="med" advClick="0" advTm="500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0"/>
            <a:ext cx="9144000" cy="6858000"/>
          </a:xfrm>
          <a:gradFill flip="none" rotWithShape="1">
            <a:gsLst>
              <a:gs pos="28000">
                <a:srgbClr val="ACC8EA"/>
              </a:gs>
              <a:gs pos="100000">
                <a:srgbClr val="FFFFFF"/>
              </a:gs>
            </a:gsLst>
            <a:lin ang="5400000" scaled="1"/>
            <a:tileRect/>
          </a:gradFill>
        </p:spPr>
        <p:txBody>
          <a:bodyPr>
            <a:normAutofit/>
            <a:scene3d>
              <a:camera prst="orthographicFront"/>
              <a:lightRig rig="threePt" dir="t"/>
            </a:scene3d>
            <a:sp3d extrusionH="57150">
              <a:bevelT w="38100" h="38100"/>
            </a:sp3d>
          </a:bodyPr>
          <a:lstStyle/>
          <a:p>
            <a:pPr>
              <a:lnSpc>
                <a:spcPct val="150000"/>
              </a:lnSpc>
              <a:buNone/>
            </a:pPr>
            <a:endParaRPr lang="en-US" b="1"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42436"/>
            <a:ext cx="4343400" cy="2345435"/>
          </a:xfrm>
          <a:prstGeom prst="rect">
            <a:avLst/>
          </a:prstGeom>
          <a:ln>
            <a:noFill/>
          </a:ln>
          <a:effectLst>
            <a:softEdge rad="112500"/>
          </a:effectLst>
        </p:spPr>
      </p:pic>
      <p:sp>
        <p:nvSpPr>
          <p:cNvPr id="4" name="TextBox 3"/>
          <p:cNvSpPr txBox="1"/>
          <p:nvPr/>
        </p:nvSpPr>
        <p:spPr>
          <a:xfrm>
            <a:off x="228600" y="2620073"/>
            <a:ext cx="867551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You must register to vote at least 30 days before election day!</a:t>
            </a:r>
          </a:p>
          <a:p>
            <a:pPr marL="285750" indent="-285750">
              <a:buFont typeface="Arial" panose="020B0604020202020204" pitchFamily="34" charset="0"/>
              <a:buChar char="•"/>
            </a:pPr>
            <a:r>
              <a:rPr lang="en-US" sz="2400" dirty="0"/>
              <a:t>Go to:  </a:t>
            </a:r>
            <a:r>
              <a:rPr lang="en-US" sz="2400" u="sng" dirty="0">
                <a:hlinkClick r:id="rId4"/>
              </a:rPr>
              <a:t>http://</a:t>
            </a:r>
            <a:r>
              <a:rPr lang="en-US" sz="2400" u="sng" dirty="0" smtClean="0">
                <a:hlinkClick r:id="rId4"/>
              </a:rPr>
              <a:t>www.sos.ms.gov/Vote/Pages/default.aspx</a:t>
            </a:r>
            <a:r>
              <a:rPr lang="en-US" sz="2400" u="sng" dirty="0" smtClean="0"/>
              <a:t> </a:t>
            </a:r>
          </a:p>
          <a:p>
            <a:pPr marL="285750" indent="-285750">
              <a:buFont typeface="Arial" panose="020B0604020202020204" pitchFamily="34" charset="0"/>
              <a:buChar char="•"/>
            </a:pPr>
            <a:r>
              <a:rPr lang="en-US" sz="2400" dirty="0" smtClean="0"/>
              <a:t>Call your local circuit clerk’s office</a:t>
            </a:r>
          </a:p>
          <a:p>
            <a:pPr marL="285750" indent="-285750">
              <a:buFont typeface="Arial" panose="020B0604020202020204" pitchFamily="34" charset="0"/>
              <a:buChar char="•"/>
            </a:pPr>
            <a:r>
              <a:rPr lang="en-US" sz="2400" dirty="0" smtClean="0"/>
              <a:t>Call DRMS and we can help – 1-800-772-4057</a:t>
            </a:r>
          </a:p>
          <a:p>
            <a:pPr marL="285750" indent="-285750">
              <a:buFont typeface="Arial" panose="020B0604020202020204" pitchFamily="34" charset="0"/>
              <a:buChar char="•"/>
            </a:pPr>
            <a:r>
              <a:rPr lang="en-US" sz="2400" dirty="0" smtClean="0"/>
              <a:t>Register here with us today! We have forms and will mail in for you!</a:t>
            </a:r>
          </a:p>
          <a:p>
            <a:pPr marL="285750" indent="-285750">
              <a:buFont typeface="Arial" panose="020B0604020202020204" pitchFamily="34" charset="0"/>
              <a:buChar char="•"/>
            </a:pPr>
            <a:endParaRPr lang="en-US" sz="2400" dirty="0"/>
          </a:p>
        </p:txBody>
      </p:sp>
      <p:sp>
        <p:nvSpPr>
          <p:cNvPr id="7" name="TextBox 6"/>
          <p:cNvSpPr txBox="1"/>
          <p:nvPr/>
        </p:nvSpPr>
        <p:spPr>
          <a:xfrm>
            <a:off x="228600" y="5297659"/>
            <a:ext cx="8915400" cy="1631216"/>
          </a:xfrm>
          <a:prstGeom prst="rect">
            <a:avLst/>
          </a:prstGeom>
          <a:noFill/>
        </p:spPr>
        <p:txBody>
          <a:bodyPr wrap="square" rtlCol="0">
            <a:spAutoFit/>
          </a:bodyPr>
          <a:lstStyle/>
          <a:p>
            <a:r>
              <a:rPr lang="en-US" sz="2400" b="1" dirty="0">
                <a:solidFill>
                  <a:srgbClr val="C00000"/>
                </a:solidFill>
                <a:latin typeface="Arial" panose="020B0604020202020204" pitchFamily="34" charset="0"/>
              </a:rPr>
              <a:t>PRIMARY ELECTION </a:t>
            </a:r>
            <a:r>
              <a:rPr lang="en-US" sz="2400" b="1" dirty="0" smtClean="0">
                <a:solidFill>
                  <a:srgbClr val="C00000"/>
                </a:solidFill>
                <a:latin typeface="Arial" panose="020B0604020202020204" pitchFamily="34" charset="0"/>
              </a:rPr>
              <a:t>DAY for </a:t>
            </a:r>
            <a:r>
              <a:rPr lang="en-US" sz="2400" b="1" dirty="0">
                <a:solidFill>
                  <a:srgbClr val="C00000"/>
                </a:solidFill>
                <a:latin typeface="Arial" panose="020B0604020202020204" pitchFamily="34" charset="0"/>
              </a:rPr>
              <a:t>Statewide, State District, Legislative, </a:t>
            </a:r>
            <a:r>
              <a:rPr lang="en-US" sz="2800" b="1" dirty="0">
                <a:solidFill>
                  <a:srgbClr val="C00000"/>
                </a:solidFill>
                <a:latin typeface="Arial" panose="020B0604020202020204" pitchFamily="34" charset="0"/>
              </a:rPr>
              <a:t>County</a:t>
            </a:r>
            <a:r>
              <a:rPr lang="en-US" sz="2400" b="1" dirty="0">
                <a:solidFill>
                  <a:srgbClr val="C00000"/>
                </a:solidFill>
                <a:latin typeface="Arial" panose="020B0604020202020204" pitchFamily="34" charset="0"/>
              </a:rPr>
              <a:t> and County District Offices. Polling places open from 7:00 a.m. until 7:00 p.m. (Miss. Code Ann. § 23-15-1031)</a:t>
            </a:r>
            <a:endParaRPr lang="en-US" sz="2400" b="1" dirty="0">
              <a:solidFill>
                <a:srgbClr val="C0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100" y="-439838"/>
            <a:ext cx="9947099" cy="7450238"/>
          </a:xfrm>
          <a:prstGeom prst="rect">
            <a:avLst/>
          </a:prstGeom>
        </p:spPr>
      </p:pic>
      <p:sp>
        <p:nvSpPr>
          <p:cNvPr id="3" name="TextBox 2"/>
          <p:cNvSpPr txBox="1"/>
          <p:nvPr/>
        </p:nvSpPr>
        <p:spPr>
          <a:xfrm>
            <a:off x="6373792" y="3505200"/>
            <a:ext cx="685800" cy="523220"/>
          </a:xfrm>
          <a:prstGeom prst="rect">
            <a:avLst/>
          </a:prstGeom>
          <a:noFill/>
        </p:spPr>
        <p:txBody>
          <a:bodyPr wrap="square" rtlCol="0">
            <a:spAutoFit/>
          </a:bodyPr>
          <a:lstStyle/>
          <a:p>
            <a:r>
              <a:rPr lang="en-US" sz="2800" b="1" dirty="0" smtClean="0">
                <a:latin typeface="Calisto MT" panose="02040603050505030304" pitchFamily="18" charset="0"/>
              </a:rPr>
              <a:t>30</a:t>
            </a:r>
            <a:endParaRPr lang="en-US" sz="2800" b="1" dirty="0">
              <a:latin typeface="Calisto MT" panose="02040603050505030304" pitchFamily="18" charset="0"/>
            </a:endParaRPr>
          </a:p>
        </p:txBody>
      </p:sp>
      <p:sp>
        <p:nvSpPr>
          <p:cNvPr id="6" name="TextBox 5"/>
          <p:cNvSpPr txBox="1"/>
          <p:nvPr/>
        </p:nvSpPr>
        <p:spPr>
          <a:xfrm>
            <a:off x="6362700" y="1420300"/>
            <a:ext cx="2705100" cy="1676400"/>
          </a:xfrm>
          <a:prstGeom prst="rect">
            <a:avLst/>
          </a:prstGeom>
          <a:solidFill>
            <a:schemeClr val="bg1"/>
          </a:solidFill>
        </p:spPr>
        <p:txBody>
          <a:bodyPr wrap="square" rtlCol="0">
            <a:spAutoFit/>
          </a:bodyPr>
          <a:lstStyle/>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799" y="1420300"/>
            <a:ext cx="1905000" cy="1767412"/>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7048500" y="5194146"/>
            <a:ext cx="2506400" cy="2506400"/>
          </a:xfrm>
          <a:prstGeom prst="rect">
            <a:avLst/>
          </a:prstGeom>
        </p:spPr>
      </p:pic>
    </p:spTree>
    <p:extLst>
      <p:ext uri="{BB962C8B-B14F-4D97-AF65-F5344CB8AC3E}">
        <p14:creationId xmlns:p14="http://schemas.microsoft.com/office/powerpoint/2010/main" val="217378223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3000">
              <a:schemeClr val="accent1">
                <a:lumMod val="45000"/>
                <a:lumOff val="55000"/>
              </a:schemeClr>
            </a:gs>
            <a:gs pos="39000">
              <a:schemeClr val="accent1">
                <a:lumMod val="45000"/>
                <a:lumOff val="55000"/>
              </a:schemeClr>
            </a:gs>
            <a:gs pos="97000">
              <a:schemeClr val="accent1">
                <a:lumMod val="30000"/>
                <a:lumOff val="70000"/>
                <a:alpha val="52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13855"/>
            <a:ext cx="8229600" cy="1143000"/>
          </a:xfrm>
        </p:spPr>
        <p:txBody>
          <a:bodyPr>
            <a:normAutofit/>
          </a:bodyPr>
          <a:lstStyle/>
          <a:p>
            <a:r>
              <a:rPr lang="en-US" sz="5400" dirty="0" smtClean="0">
                <a:effectLst>
                  <a:outerShdw blurRad="38100" dist="38100" dir="2700000" algn="tl">
                    <a:srgbClr val="000000">
                      <a:alpha val="43137"/>
                    </a:srgbClr>
                  </a:outerShdw>
                </a:effectLst>
              </a:rPr>
              <a:t>Eligibility</a:t>
            </a:r>
            <a:endParaRPr lang="en-US" sz="54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1219200"/>
            <a:ext cx="9144000" cy="4648200"/>
          </a:xfrm>
        </p:spPr>
        <p:txBody>
          <a:bodyPr>
            <a:normAutofit/>
          </a:bodyPr>
          <a:lstStyle/>
          <a:p>
            <a:pPr marL="0" indent="0">
              <a:buNone/>
            </a:pPr>
            <a:r>
              <a:rPr lang="en-US" sz="3600" i="1" dirty="0" smtClean="0"/>
              <a:t>Guardianship?</a:t>
            </a:r>
            <a:endParaRPr lang="en-US" sz="3600" i="1" dirty="0"/>
          </a:p>
          <a:p>
            <a:pPr marL="0" indent="0">
              <a:buNone/>
            </a:pPr>
            <a:r>
              <a:rPr lang="en-US" dirty="0" smtClean="0"/>
              <a:t> </a:t>
            </a:r>
            <a:r>
              <a:rPr lang="en-US" dirty="0"/>
              <a:t>While there may </a:t>
            </a:r>
            <a:r>
              <a:rPr lang="en-US" dirty="0" smtClean="0"/>
              <a:t>be </a:t>
            </a:r>
            <a:r>
              <a:rPr lang="en-US" dirty="0"/>
              <a:t>good reasons for seeking that protection, one unintended side effect of declaring adults incompetent to deal with their own affairs may be a loss of voting rights. Don’t assume that is necessarily the case, </a:t>
            </a:r>
            <a:r>
              <a:rPr lang="en-US" dirty="0" smtClean="0"/>
              <a:t>though. In MS, a person only loses the right to vote if the judgement actually states them to be “non compos mentis” or if it specifically addresses losing the right to vote. </a:t>
            </a:r>
            <a:endParaRPr lang="en-US" dirty="0"/>
          </a:p>
        </p:txBody>
      </p:sp>
    </p:spTree>
    <p:extLst>
      <p:ext uri="{BB962C8B-B14F-4D97-AF65-F5344CB8AC3E}">
        <p14:creationId xmlns:p14="http://schemas.microsoft.com/office/powerpoint/2010/main" val="3178172532"/>
      </p:ext>
    </p:extLst>
  </p:cSld>
  <p:clrMapOvr>
    <a:masterClrMapping/>
  </p:clrMapOvr>
  <p:transition spd="med" advClick="0" advTm="500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a:xfrm>
            <a:off x="457200" y="1524000"/>
            <a:ext cx="8229600" cy="5181600"/>
          </a:xfrm>
        </p:spPr>
        <p:txBody>
          <a:bodyPr>
            <a:normAutofit/>
            <a:scene3d>
              <a:camera prst="orthographicFront"/>
              <a:lightRig rig="threePt" dir="t"/>
            </a:scene3d>
            <a:sp3d extrusionH="57150">
              <a:bevelT w="38100" h="38100"/>
            </a:sp3d>
          </a:bodyPr>
          <a:lstStyle/>
          <a:p>
            <a:pPr algn="ctr">
              <a:buNone/>
            </a:pPr>
            <a:endParaRPr lang="en-US" sz="2000" b="1" dirty="0" smtClean="0">
              <a:solidFill>
                <a:schemeClr val="accent6">
                  <a:lumMod val="75000"/>
                </a:schemeClr>
              </a:solidFill>
              <a:latin typeface="Arial" pitchFamily="34" charset="0"/>
              <a:cs typeface="Arial" pitchFamily="34" charset="0"/>
            </a:endParaRPr>
          </a:p>
          <a:p>
            <a:pPr algn="ctr">
              <a:buNone/>
            </a:pPr>
            <a:endParaRPr lang="en-US" sz="2000" b="1" dirty="0" smtClean="0">
              <a:solidFill>
                <a:schemeClr val="accent6"/>
              </a:solidFill>
              <a:latin typeface="Arial" pitchFamily="34" charset="0"/>
              <a:cs typeface="Arial" pitchFamily="34" charset="0"/>
            </a:endParaRPr>
          </a:p>
        </p:txBody>
      </p:sp>
      <p:pic>
        <p:nvPicPr>
          <p:cNvPr id="2" name="Picture 1"/>
          <p:cNvPicPr>
            <a:picLocks noChangeAspect="1"/>
          </p:cNvPicPr>
          <p:nvPr/>
        </p:nvPicPr>
        <p:blipFill>
          <a:blip r:embed="rId3"/>
          <a:stretch>
            <a:fillRect/>
          </a:stretch>
        </p:blipFill>
        <p:spPr>
          <a:xfrm>
            <a:off x="0" y="0"/>
            <a:ext cx="9143999" cy="6858000"/>
          </a:xfrm>
          <a:prstGeom prst="rect">
            <a:avLst/>
          </a:prstGeom>
        </p:spPr>
      </p:pic>
      <p:pic>
        <p:nvPicPr>
          <p:cNvPr id="3" name="Picture 2"/>
          <p:cNvPicPr>
            <a:picLocks noChangeAspect="1"/>
          </p:cNvPicPr>
          <p:nvPr/>
        </p:nvPicPr>
        <p:blipFill>
          <a:blip r:embed="rId4"/>
          <a:stretch>
            <a:fillRect/>
          </a:stretch>
        </p:blipFill>
        <p:spPr>
          <a:xfrm>
            <a:off x="7391400" y="5356137"/>
            <a:ext cx="1851677" cy="1500981"/>
          </a:xfrm>
          <a:prstGeom prst="rect">
            <a:avLst/>
          </a:prstGeom>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8915400" cy="4754563"/>
          </a:xfrm>
        </p:spPr>
        <p:txBody>
          <a:bodyPr>
            <a:scene3d>
              <a:camera prst="orthographicFront"/>
              <a:lightRig rig="threePt" dir="t"/>
            </a:scene3d>
            <a:sp3d extrusionH="57150">
              <a:bevelT w="38100" h="38100"/>
            </a:sp3d>
          </a:bodyPr>
          <a:lstStyle/>
          <a:p>
            <a:pPr algn="ctr">
              <a:buNone/>
            </a:pPr>
            <a:r>
              <a:rPr lang="en-US" b="1" dirty="0" smtClean="0">
                <a:solidFill>
                  <a:schemeClr val="tx2">
                    <a:lumMod val="60000"/>
                    <a:lumOff val="40000"/>
                  </a:schemeClr>
                </a:solidFill>
              </a:rPr>
              <a:t>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33400"/>
            <a:ext cx="12649200" cy="7239000"/>
          </a:xfrm>
          <a:prstGeom prst="rect">
            <a:avLst/>
          </a:prstGeom>
        </p:spPr>
      </p:pic>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618" y="76200"/>
            <a:ext cx="8991600" cy="1446550"/>
          </a:xfrm>
          <a:prstGeom prst="rect">
            <a:avLst/>
          </a:prstGeom>
          <a:noFill/>
        </p:spPr>
        <p:txBody>
          <a:bodyPr wrap="square" rtlCol="0">
            <a:spAutoFit/>
          </a:bodyPr>
          <a:lstStyle/>
          <a:p>
            <a:r>
              <a:rPr lang="en-US" sz="4400" b="1" u="sng" dirty="0" smtClean="0"/>
              <a:t>Challenge 2- </a:t>
            </a:r>
            <a:br>
              <a:rPr lang="en-US" sz="4400" b="1" u="sng" dirty="0" smtClean="0"/>
            </a:br>
            <a:r>
              <a:rPr lang="en-US" sz="4400" b="1" u="sng" dirty="0" smtClean="0"/>
              <a:t>Physical &amp; Attitudinal Barriers:</a:t>
            </a:r>
            <a:endParaRPr lang="en-US" sz="4400" b="1" u="sng" dirty="0"/>
          </a:p>
        </p:txBody>
      </p:sp>
      <p:sp>
        <p:nvSpPr>
          <p:cNvPr id="3" name="TextBox 2"/>
          <p:cNvSpPr txBox="1"/>
          <p:nvPr/>
        </p:nvSpPr>
        <p:spPr>
          <a:xfrm>
            <a:off x="1066800" y="1981200"/>
            <a:ext cx="7543800" cy="5232202"/>
          </a:xfrm>
          <a:prstGeom prst="rect">
            <a:avLst/>
          </a:prstGeom>
          <a:noFill/>
        </p:spPr>
        <p:txBody>
          <a:bodyPr wrap="square" rtlCol="0">
            <a:spAutoFit/>
          </a:bodyPr>
          <a:lstStyle/>
          <a:p>
            <a:r>
              <a:rPr lang="en-US" sz="2800" b="1" dirty="0"/>
              <a:t>* Lack of </a:t>
            </a:r>
            <a:r>
              <a:rPr lang="en-US" sz="2800" b="1" dirty="0" smtClean="0"/>
              <a:t>transportation</a:t>
            </a:r>
            <a:br>
              <a:rPr lang="en-US" sz="2800" b="1" dirty="0" smtClean="0"/>
            </a:br>
            <a:r>
              <a:rPr lang="en-US" sz="2800" b="1" dirty="0" smtClean="0"/>
              <a:t/>
            </a:r>
            <a:br>
              <a:rPr lang="en-US" sz="2800" b="1" dirty="0" smtClean="0"/>
            </a:br>
            <a:r>
              <a:rPr lang="en-US" sz="2800" b="1" dirty="0" smtClean="0"/>
              <a:t/>
            </a:r>
            <a:br>
              <a:rPr lang="en-US" sz="2800" b="1" dirty="0" smtClean="0"/>
            </a:br>
            <a:r>
              <a:rPr lang="en-US" sz="2800" b="1" dirty="0" smtClean="0"/>
              <a:t>* </a:t>
            </a:r>
            <a:r>
              <a:rPr lang="en-US" sz="2800" b="1" dirty="0" smtClean="0"/>
              <a:t>Inaccessible polling sites </a:t>
            </a:r>
            <a:br>
              <a:rPr lang="en-US" sz="2800" b="1" dirty="0" smtClean="0"/>
            </a:br>
            <a:endParaRPr lang="en-US" sz="2800" b="1" dirty="0" smtClean="0"/>
          </a:p>
          <a:p>
            <a:endParaRPr lang="en-US" sz="2800" b="1" dirty="0"/>
          </a:p>
          <a:p>
            <a:r>
              <a:rPr lang="en-US" sz="2800" b="1" dirty="0" smtClean="0"/>
              <a:t>* Discriminatory attitudes by poll workers, family members, or service </a:t>
            </a:r>
            <a:r>
              <a:rPr lang="en-US" sz="2800" b="1" dirty="0" smtClean="0"/>
              <a:t>providers (whether they mean to be or not)</a:t>
            </a:r>
            <a:endParaRPr lang="en-US" sz="2800" b="1" dirty="0" smtClean="0"/>
          </a:p>
          <a:p>
            <a:endParaRPr lang="en-US" sz="2800" b="1" dirty="0"/>
          </a:p>
          <a:p>
            <a:endParaRPr lang="en-US" dirty="0" smtClean="0"/>
          </a:p>
          <a:p>
            <a:r>
              <a:rPr lang="en-US" dirty="0" smtClean="0"/>
              <a:t/>
            </a:r>
            <a:br>
              <a:rPr lang="en-US" dirty="0" smtClean="0"/>
            </a:br>
            <a:endParaRPr lang="en-US" dirty="0"/>
          </a:p>
        </p:txBody>
      </p:sp>
    </p:spTree>
    <p:extLst>
      <p:ext uri="{BB962C8B-B14F-4D97-AF65-F5344CB8AC3E}">
        <p14:creationId xmlns:p14="http://schemas.microsoft.com/office/powerpoint/2010/main" val="79649803"/>
      </p:ext>
    </p:extLst>
  </p:cSld>
  <p:clrMapOvr>
    <a:masterClrMapping/>
  </p:clrMapOvr>
  <p:transition spd="med" advClick="0" advTm="500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CC8EA"/>
            </a:gs>
            <a:gs pos="94000">
              <a:srgbClr val="FFFFFF"/>
            </a:gs>
          </a:gsLst>
          <a:lin ang="16200000" scaled="1"/>
          <a:tileRect/>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bg2">
                <a:shade val="45000"/>
                <a:satMod val="135000"/>
              </a:schemeClr>
              <a:prstClr val="white"/>
            </a:duotone>
          </a:blip>
          <a:stretch>
            <a:fillRect/>
          </a:stretch>
        </p:blipFill>
        <p:spPr>
          <a:xfrm>
            <a:off x="-133587" y="0"/>
            <a:ext cx="9440430" cy="6858000"/>
          </a:xfrm>
          <a:prstGeom prst="rect">
            <a:avLst/>
          </a:prstGeom>
        </p:spPr>
      </p:pic>
      <p:sp>
        <p:nvSpPr>
          <p:cNvPr id="3" name="Content Placeholder 2"/>
          <p:cNvSpPr>
            <a:spLocks noGrp="1"/>
          </p:cNvSpPr>
          <p:nvPr>
            <p:ph idx="1"/>
          </p:nvPr>
        </p:nvSpPr>
        <p:spPr>
          <a:xfrm>
            <a:off x="457200" y="3657600"/>
            <a:ext cx="8686799" cy="3048000"/>
          </a:xfrm>
        </p:spPr>
        <p:txBody>
          <a:bodyPr/>
          <a:lstStyle/>
          <a:p>
            <a:pPr marL="0" indent="0">
              <a:buNone/>
            </a:pPr>
            <a:r>
              <a:rPr lang="en-US" dirty="0" smtClean="0">
                <a:latin typeface="Calisto MT" panose="02040603050505030304" pitchFamily="18" charset="0"/>
              </a:rPr>
              <a:t>“No right is more precious in a free country than that of having a voice in the election of those who make the laws under which, as good citizens, we must live.  Other rights, even the most basic, are a losery if the right to vote is undermined!”  - Justice Hugo Black </a:t>
            </a:r>
            <a:endParaRPr lang="en-US" dirty="0">
              <a:latin typeface="Calisto MT" panose="02040603050505030304" pitchFamily="18" charset="0"/>
            </a:endParaRPr>
          </a:p>
        </p:txBody>
      </p:sp>
      <p:sp>
        <p:nvSpPr>
          <p:cNvPr id="2" name="Title 1"/>
          <p:cNvSpPr>
            <a:spLocks noGrp="1"/>
          </p:cNvSpPr>
          <p:nvPr>
            <p:ph type="title"/>
          </p:nvPr>
        </p:nvSpPr>
        <p:spPr>
          <a:xfrm>
            <a:off x="-1" y="76200"/>
            <a:ext cx="9143999" cy="2438400"/>
          </a:xfrm>
        </p:spPr>
        <p:txBody>
          <a:bodyPr>
            <a:noAutofit/>
          </a:bodyPr>
          <a:lstStyle/>
          <a:p>
            <a:r>
              <a:rPr lang="en-US" sz="6000" b="1" dirty="0" smtClean="0">
                <a:effectLst>
                  <a:outerShdw blurRad="38100" dist="38100" dir="2700000" algn="tl">
                    <a:srgbClr val="000000">
                      <a:alpha val="43137"/>
                    </a:srgbClr>
                  </a:outerShdw>
                </a:effectLst>
                <a:latin typeface="Calisto MT" panose="02040603050505030304" pitchFamily="18" charset="0"/>
              </a:rPr>
              <a:t>The right to vote is a </a:t>
            </a:r>
            <a:br>
              <a:rPr lang="en-US" sz="6000" b="1" dirty="0" smtClean="0">
                <a:effectLst>
                  <a:outerShdw blurRad="38100" dist="38100" dir="2700000" algn="tl">
                    <a:srgbClr val="000000">
                      <a:alpha val="43137"/>
                    </a:srgbClr>
                  </a:outerShdw>
                </a:effectLst>
                <a:latin typeface="Calisto MT" panose="02040603050505030304" pitchFamily="18" charset="0"/>
              </a:rPr>
            </a:br>
            <a:r>
              <a:rPr lang="en-US" sz="6000" b="1" dirty="0" smtClean="0">
                <a:effectLst>
                  <a:outerShdw blurRad="38100" dist="38100" dir="2700000" algn="tl">
                    <a:srgbClr val="000000">
                      <a:alpha val="43137"/>
                    </a:srgbClr>
                  </a:outerShdw>
                </a:effectLst>
                <a:latin typeface="Calisto MT" panose="02040603050505030304" pitchFamily="18" charset="0"/>
              </a:rPr>
              <a:t>fundamental liberty right!</a:t>
            </a:r>
            <a:endParaRPr lang="en-US" sz="6000" b="1" dirty="0">
              <a:effectLst>
                <a:outerShdw blurRad="38100" dist="38100" dir="2700000" algn="tl">
                  <a:srgbClr val="000000">
                    <a:alpha val="43137"/>
                  </a:srgbClr>
                </a:outerShdw>
              </a:effectLst>
              <a:latin typeface="Calisto MT" panose="02040603050505030304" pitchFamily="18" charset="0"/>
            </a:endParaRPr>
          </a:p>
        </p:txBody>
      </p:sp>
    </p:spTree>
    <p:extLst>
      <p:ext uri="{BB962C8B-B14F-4D97-AF65-F5344CB8AC3E}">
        <p14:creationId xmlns:p14="http://schemas.microsoft.com/office/powerpoint/2010/main" val="1056526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4000" fill="hold"/>
                                        <p:tgtEl>
                                          <p:spTgt spid="4"/>
                                        </p:tgtEl>
                                        <p:attrNameLst>
                                          <p:attrName>ppt_w</p:attrName>
                                        </p:attrNameLst>
                                      </p:cBhvr>
                                      <p:tavLst>
                                        <p:tav tm="0">
                                          <p:val>
                                            <p:fltVal val="0"/>
                                          </p:val>
                                        </p:tav>
                                        <p:tav tm="100000">
                                          <p:val>
                                            <p:strVal val="#ppt_w"/>
                                          </p:val>
                                        </p:tav>
                                      </p:tavLst>
                                    </p:anim>
                                    <p:anim calcmode="lin" valueType="num">
                                      <p:cBhvr>
                                        <p:cTn id="8" dur="4000" fill="hold"/>
                                        <p:tgtEl>
                                          <p:spTgt spid="4"/>
                                        </p:tgtEl>
                                        <p:attrNameLst>
                                          <p:attrName>ppt_h</p:attrName>
                                        </p:attrNameLst>
                                      </p:cBhvr>
                                      <p:tavLst>
                                        <p:tav tm="0">
                                          <p:val>
                                            <p:fltVal val="0"/>
                                          </p:val>
                                        </p:tav>
                                        <p:tav tm="100000">
                                          <p:val>
                                            <p:strVal val="#ppt_h"/>
                                          </p:val>
                                        </p:tav>
                                      </p:tavLst>
                                    </p:anim>
                                    <p:anim calcmode="lin" valueType="num">
                                      <p:cBhvr>
                                        <p:cTn id="9" dur="4000" fill="hold"/>
                                        <p:tgtEl>
                                          <p:spTgt spid="4"/>
                                        </p:tgtEl>
                                        <p:attrNameLst>
                                          <p:attrName>style.rotation</p:attrName>
                                        </p:attrNameLst>
                                      </p:cBhvr>
                                      <p:tavLst>
                                        <p:tav tm="0">
                                          <p:val>
                                            <p:fltVal val="90"/>
                                          </p:val>
                                        </p:tav>
                                        <p:tav tm="100000">
                                          <p:val>
                                            <p:fltVal val="0"/>
                                          </p:val>
                                        </p:tav>
                                      </p:tavLst>
                                    </p:anim>
                                    <p:animEffect transition="in" filter="fade">
                                      <p:cBhvr>
                                        <p:cTn id="10"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228600"/>
            <a:ext cx="6705600" cy="646331"/>
          </a:xfrm>
          <a:prstGeom prst="rect">
            <a:avLst/>
          </a:prstGeom>
          <a:noFill/>
        </p:spPr>
        <p:txBody>
          <a:bodyPr wrap="square" rtlCol="0">
            <a:spAutoFit/>
          </a:bodyPr>
          <a:lstStyle/>
          <a:p>
            <a:pPr algn="ctr"/>
            <a:r>
              <a:rPr lang="en-US" sz="3600" b="1" dirty="0" smtClean="0"/>
              <a:t>PHYSICAL ACCESSIBILITY</a:t>
            </a:r>
            <a:endParaRPr lang="en-US" sz="3600" b="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90600"/>
            <a:ext cx="9331234" cy="5060280"/>
          </a:xfrm>
          <a:prstGeom prst="rect">
            <a:avLst/>
          </a:prstGeom>
        </p:spPr>
      </p:pic>
      <p:sp>
        <p:nvSpPr>
          <p:cNvPr id="4" name="Rectangle 3"/>
          <p:cNvSpPr/>
          <p:nvPr/>
        </p:nvSpPr>
        <p:spPr>
          <a:xfrm>
            <a:off x="2209800" y="6166549"/>
            <a:ext cx="4648200" cy="523220"/>
          </a:xfrm>
          <a:prstGeom prst="rect">
            <a:avLst/>
          </a:prstGeom>
        </p:spPr>
        <p:txBody>
          <a:bodyPr wrap="square">
            <a:spAutoFit/>
          </a:bodyPr>
          <a:lstStyle/>
          <a:p>
            <a:r>
              <a:rPr lang="en-US" sz="2800" dirty="0"/>
              <a:t>Photo taken in August of 2019. </a:t>
            </a:r>
          </a:p>
        </p:txBody>
      </p:sp>
    </p:spTree>
    <p:extLst>
      <p:ext uri="{BB962C8B-B14F-4D97-AF65-F5344CB8AC3E}">
        <p14:creationId xmlns:p14="http://schemas.microsoft.com/office/powerpoint/2010/main" val="2448865147"/>
      </p:ext>
    </p:extLst>
  </p:cSld>
  <p:clrMapOvr>
    <a:masterClrMapping/>
  </p:clrMapOvr>
  <p:transition spd="med" advClick="0" advTm="500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927"/>
            <a:ext cx="5143500" cy="6858000"/>
          </a:xfrm>
          <a:prstGeom prst="rect">
            <a:avLst/>
          </a:prstGeom>
        </p:spPr>
      </p:pic>
      <p:sp>
        <p:nvSpPr>
          <p:cNvPr id="3" name="TextBox 2"/>
          <p:cNvSpPr txBox="1"/>
          <p:nvPr/>
        </p:nvSpPr>
        <p:spPr>
          <a:xfrm>
            <a:off x="5943600" y="1371600"/>
            <a:ext cx="2590800" cy="3046988"/>
          </a:xfrm>
          <a:prstGeom prst="rect">
            <a:avLst/>
          </a:prstGeom>
          <a:noFill/>
        </p:spPr>
        <p:txBody>
          <a:bodyPr wrap="square" rtlCol="0">
            <a:spAutoFit/>
          </a:bodyPr>
          <a:lstStyle/>
          <a:p>
            <a:r>
              <a:rPr lang="en-US" sz="4800" dirty="0" smtClean="0"/>
              <a:t>Photo taken in August of 2019. </a:t>
            </a:r>
            <a:endParaRPr lang="en-US" sz="4800" dirty="0"/>
          </a:p>
        </p:txBody>
      </p:sp>
    </p:spTree>
    <p:extLst>
      <p:ext uri="{BB962C8B-B14F-4D97-AF65-F5344CB8AC3E}">
        <p14:creationId xmlns:p14="http://schemas.microsoft.com/office/powerpoint/2010/main" val="3241714434"/>
      </p:ext>
    </p:extLst>
  </p:cSld>
  <p:clrMapOvr>
    <a:masterClrMapping/>
  </p:clrMapOvr>
  <p:transition spd="med" advClick="0" advTm="500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417638"/>
            <a:ext cx="8001000" cy="5440362"/>
          </a:xfrm>
        </p:spPr>
        <p:txBody>
          <a:bodyPr>
            <a:normAutofit lnSpcReduction="10000"/>
          </a:bodyPr>
          <a:lstStyle/>
          <a:p>
            <a:pPr algn="ctr">
              <a:buNone/>
            </a:pPr>
            <a:endParaRPr lang="en-US" sz="1700" dirty="0" smtClean="0">
              <a:ln w="9525">
                <a:solidFill>
                  <a:schemeClr val="tx2">
                    <a:lumMod val="60000"/>
                    <a:lumOff val="40000"/>
                  </a:schemeClr>
                </a:solidFill>
              </a:ln>
            </a:endParaRPr>
          </a:p>
          <a:p>
            <a:pPr algn="ctr">
              <a:buNone/>
            </a:pPr>
            <a:r>
              <a:rPr lang="en-US" sz="4800" dirty="0" smtClean="0">
                <a:ln w="9525">
                  <a:solidFill>
                    <a:schemeClr val="tx2">
                      <a:lumMod val="60000"/>
                      <a:lumOff val="40000"/>
                    </a:schemeClr>
                  </a:solidFill>
                </a:ln>
                <a:solidFill>
                  <a:schemeClr val="tx2">
                    <a:lumMod val="50000"/>
                  </a:schemeClr>
                </a:solidFill>
                <a:latin typeface="Centaur" panose="02030504050205020304" pitchFamily="18" charset="0"/>
              </a:rPr>
              <a:t>The mission of DRMS is to promote, protect and advocate for the legal and human rights of all persons with disabilities and to assist them with full inclusion in home, community, education and employment.</a:t>
            </a:r>
            <a:endParaRPr lang="en-US" sz="4800" dirty="0">
              <a:ln w="9525">
                <a:solidFill>
                  <a:schemeClr val="tx2">
                    <a:lumMod val="60000"/>
                    <a:lumOff val="40000"/>
                  </a:schemeClr>
                </a:solidFill>
              </a:ln>
              <a:solidFill>
                <a:schemeClr val="tx2">
                  <a:lumMod val="50000"/>
                </a:schemeClr>
              </a:solidFill>
              <a:latin typeface="Centaur" panose="02030504050205020304" pitchFamily="18" charset="0"/>
            </a:endParaRPr>
          </a:p>
        </p:txBody>
      </p:sp>
      <p:pic>
        <p:nvPicPr>
          <p:cNvPr id="4" name="Picture 2" descr="C:\Documents and Settings\amaclaine\Desktop\DRMS-F.jpg"/>
          <p:cNvPicPr>
            <a:picLocks noChangeAspect="1" noChangeArrowheads="1"/>
          </p:cNvPicPr>
          <p:nvPr/>
        </p:nvPicPr>
        <p:blipFill>
          <a:blip r:embed="rId3" cstate="print"/>
          <a:srcRect/>
          <a:stretch>
            <a:fillRect/>
          </a:stretch>
        </p:blipFill>
        <p:spPr bwMode="auto">
          <a:xfrm>
            <a:off x="1447800" y="152400"/>
            <a:ext cx="6019800" cy="1312008"/>
          </a:xfrm>
          <a:prstGeom prst="rect">
            <a:avLst/>
          </a:prstGeom>
          <a:noFill/>
        </p:spPr>
      </p:pic>
      <p:pic>
        <p:nvPicPr>
          <p:cNvPr id="5" name="Picture 4" descr="ada crop civil rights.jpg"/>
          <p:cNvPicPr>
            <a:picLocks noChangeAspect="1"/>
          </p:cNvPicPr>
          <p:nvPr/>
        </p:nvPicPr>
        <p:blipFill>
          <a:blip r:embed="rId4" cstate="print">
            <a:duotone>
              <a:prstClr val="black"/>
              <a:srgbClr val="D9C3A5">
                <a:tint val="50000"/>
                <a:satMod val="180000"/>
              </a:srgbClr>
            </a:duotone>
          </a:blip>
          <a:stretch>
            <a:fillRect/>
          </a:stretch>
        </p:blipFill>
        <p:spPr>
          <a:xfrm>
            <a:off x="0" y="4133616"/>
            <a:ext cx="1676400" cy="2571984"/>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3702050"/>
            <a:ext cx="5111750" cy="3130220"/>
          </a:xfrm>
        </p:spPr>
        <p:txBody>
          <a:bodyPr/>
          <a:lstStyle/>
          <a:p>
            <a:r>
              <a:rPr lang="en-US" dirty="0" smtClean="0"/>
              <a:t>Parking</a:t>
            </a:r>
          </a:p>
          <a:p>
            <a:r>
              <a:rPr lang="en-US" dirty="0"/>
              <a:t>Sidewalks and </a:t>
            </a:r>
            <a:r>
              <a:rPr lang="en-US" dirty="0" smtClean="0"/>
              <a:t>Walkways</a:t>
            </a:r>
          </a:p>
          <a:p>
            <a:r>
              <a:rPr lang="en-US" dirty="0" smtClean="0"/>
              <a:t>Entrances</a:t>
            </a:r>
          </a:p>
          <a:p>
            <a:r>
              <a:rPr lang="en-US" dirty="0" smtClean="0"/>
              <a:t>Hallways and Pathways</a:t>
            </a:r>
          </a:p>
          <a:p>
            <a:r>
              <a:rPr lang="en-US" dirty="0"/>
              <a:t>Voting Areas</a:t>
            </a:r>
          </a:p>
        </p:txBody>
      </p:sp>
      <p:sp>
        <p:nvSpPr>
          <p:cNvPr id="4" name="Text Placeholder 3"/>
          <p:cNvSpPr>
            <a:spLocks noGrp="1"/>
          </p:cNvSpPr>
          <p:nvPr>
            <p:ph type="body" sz="half" idx="2"/>
          </p:nvPr>
        </p:nvSpPr>
        <p:spPr>
          <a:xfrm>
            <a:off x="152400" y="273050"/>
            <a:ext cx="3236913" cy="3429000"/>
          </a:xfrm>
        </p:spPr>
        <p:txBody>
          <a:bodyPr>
            <a:normAutofit/>
          </a:bodyPr>
          <a:lstStyle/>
          <a:p>
            <a:r>
              <a:rPr lang="en-US" sz="4000" dirty="0">
                <a:effectLst>
                  <a:outerShdw blurRad="38100" dist="38100" dir="2700000" algn="tl">
                    <a:srgbClr val="000000">
                      <a:alpha val="43137"/>
                    </a:srgbClr>
                  </a:outerShdw>
                </a:effectLst>
              </a:rPr>
              <a:t>Five Common </a:t>
            </a:r>
            <a:r>
              <a:rPr lang="en-US" sz="4000" dirty="0" smtClean="0">
                <a:effectLst>
                  <a:outerShdw blurRad="38100" dist="38100" dir="2700000" algn="tl">
                    <a:srgbClr val="000000">
                      <a:alpha val="43137"/>
                    </a:srgbClr>
                  </a:outerShdw>
                </a:effectLst>
              </a:rPr>
              <a:t>Physical</a:t>
            </a:r>
            <a:br>
              <a:rPr lang="en-US" sz="4000" dirty="0" smtClean="0">
                <a:effectLst>
                  <a:outerShdw blurRad="38100" dist="38100" dir="2700000" algn="tl">
                    <a:srgbClr val="000000">
                      <a:alpha val="43137"/>
                    </a:srgbClr>
                  </a:outerShdw>
                </a:effectLst>
              </a:rPr>
            </a:br>
            <a:r>
              <a:rPr lang="en-US" sz="4000" dirty="0" smtClean="0">
                <a:effectLst>
                  <a:outerShdw blurRad="38100" dist="38100" dir="2700000" algn="tl">
                    <a:srgbClr val="000000">
                      <a:alpha val="43137"/>
                    </a:srgbClr>
                  </a:outerShdw>
                </a:effectLst>
              </a:rPr>
              <a:t>ADA Access </a:t>
            </a:r>
            <a:r>
              <a:rPr lang="en-US" sz="4000" dirty="0">
                <a:effectLst>
                  <a:outerShdw blurRad="38100" dist="38100" dir="2700000" algn="tl">
                    <a:srgbClr val="000000">
                      <a:alpha val="43137"/>
                    </a:srgbClr>
                  </a:outerShdw>
                </a:effectLst>
              </a:rPr>
              <a:t>Problems at Polling Places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140882"/>
            <a:ext cx="2901950" cy="3869267"/>
          </a:xfrm>
          <a:prstGeom prst="rect">
            <a:avLst/>
          </a:prstGeom>
        </p:spPr>
      </p:pic>
      <p:pic>
        <p:nvPicPr>
          <p:cNvPr id="6" name="Picture 5"/>
          <p:cNvPicPr>
            <a:picLocks noChangeAspect="1"/>
          </p:cNvPicPr>
          <p:nvPr/>
        </p:nvPicPr>
        <p:blipFill>
          <a:blip r:embed="rId4"/>
          <a:stretch>
            <a:fillRect/>
          </a:stretch>
        </p:blipFill>
        <p:spPr>
          <a:xfrm>
            <a:off x="152400" y="4028952"/>
            <a:ext cx="3429000" cy="2287244"/>
          </a:xfrm>
          <a:prstGeom prst="rect">
            <a:avLst/>
          </a:prstGeom>
        </p:spPr>
      </p:pic>
    </p:spTree>
    <p:extLst>
      <p:ext uri="{BB962C8B-B14F-4D97-AF65-F5344CB8AC3E}">
        <p14:creationId xmlns:p14="http://schemas.microsoft.com/office/powerpoint/2010/main" val="2547185870"/>
      </p:ext>
    </p:extLst>
  </p:cSld>
  <p:clrMapOvr>
    <a:masterClrMapping/>
  </p:clrMapOvr>
  <p:transition spd="med" advClick="0" advTm="500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96000" y="152400"/>
            <a:ext cx="2618416" cy="3121152"/>
          </a:xfrm>
          <a:prstGeom prst="rect">
            <a:avLst/>
          </a:prstGeom>
        </p:spPr>
      </p:pic>
      <p:pic>
        <p:nvPicPr>
          <p:cNvPr id="4" name="Picture 3"/>
          <p:cNvPicPr>
            <a:picLocks noChangeAspect="1"/>
          </p:cNvPicPr>
          <p:nvPr/>
        </p:nvPicPr>
        <p:blipFill>
          <a:blip r:embed="rId4"/>
          <a:stretch>
            <a:fillRect/>
          </a:stretch>
        </p:blipFill>
        <p:spPr>
          <a:xfrm>
            <a:off x="381000" y="1981200"/>
            <a:ext cx="5632888" cy="4667250"/>
          </a:xfrm>
          <a:prstGeom prst="rect">
            <a:avLst/>
          </a:prstGeom>
        </p:spPr>
      </p:pic>
    </p:spTree>
    <p:extLst>
      <p:ext uri="{BB962C8B-B14F-4D97-AF65-F5344CB8AC3E}">
        <p14:creationId xmlns:p14="http://schemas.microsoft.com/office/powerpoint/2010/main" val="3943288864"/>
      </p:ext>
    </p:extLst>
  </p:cSld>
  <p:clrMapOvr>
    <a:masterClrMapping/>
  </p:clrMapOvr>
  <p:transition spd="med" advClick="0" advTm="500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778" y="3415171"/>
            <a:ext cx="5105222" cy="3406140"/>
          </a:xfrm>
          <a:prstGeom prst="rect">
            <a:avLst/>
          </a:prstGeom>
          <a:ln>
            <a:noFill/>
          </a:ln>
          <a:effectLst>
            <a:softEdge rad="112500"/>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 y="76200"/>
            <a:ext cx="5824749" cy="3886200"/>
          </a:xfrm>
          <a:prstGeom prst="rect">
            <a:avLst/>
          </a:prstGeom>
          <a:ln>
            <a:noFill/>
          </a:ln>
          <a:effectLst>
            <a:softEdge rad="112500"/>
          </a:effectLst>
        </p:spPr>
      </p:pic>
      <p:pic>
        <p:nvPicPr>
          <p:cNvPr id="4" name="Picture 3"/>
          <p:cNvPicPr>
            <a:picLocks noChangeAspect="1"/>
          </p:cNvPicPr>
          <p:nvPr/>
        </p:nvPicPr>
        <p:blipFill>
          <a:blip r:embed="rId5"/>
          <a:stretch>
            <a:fillRect/>
          </a:stretch>
        </p:blipFill>
        <p:spPr>
          <a:xfrm>
            <a:off x="157804" y="4419600"/>
            <a:ext cx="3713719" cy="2057400"/>
          </a:xfrm>
          <a:prstGeom prst="rect">
            <a:avLst/>
          </a:prstGeom>
          <a:ln>
            <a:noFill/>
          </a:ln>
          <a:effectLst>
            <a:softEdge rad="112500"/>
          </a:effectLst>
        </p:spPr>
      </p:pic>
      <p:pic>
        <p:nvPicPr>
          <p:cNvPr id="5" name="Picture 4"/>
          <p:cNvPicPr>
            <a:picLocks noChangeAspect="1"/>
          </p:cNvPicPr>
          <p:nvPr/>
        </p:nvPicPr>
        <p:blipFill>
          <a:blip r:embed="rId6"/>
          <a:stretch>
            <a:fillRect/>
          </a:stretch>
        </p:blipFill>
        <p:spPr>
          <a:xfrm>
            <a:off x="6270979" y="211933"/>
            <a:ext cx="2401242" cy="3203238"/>
          </a:xfrm>
          <a:prstGeom prst="rect">
            <a:avLst/>
          </a:prstGeom>
          <a:ln>
            <a:noFill/>
          </a:ln>
          <a:effectLst>
            <a:softEdge rad="112500"/>
          </a:effectLst>
        </p:spPr>
      </p:pic>
    </p:spTree>
    <p:extLst>
      <p:ext uri="{BB962C8B-B14F-4D97-AF65-F5344CB8AC3E}">
        <p14:creationId xmlns:p14="http://schemas.microsoft.com/office/powerpoint/2010/main" val="2976801361"/>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100" y="3352800"/>
            <a:ext cx="8382000" cy="3385542"/>
          </a:xfrm>
          <a:prstGeom prst="rect">
            <a:avLst/>
          </a:prstGeom>
        </p:spPr>
        <p:txBody>
          <a:bodyPr wrap="square">
            <a:spAutoFit/>
          </a:bodyPr>
          <a:lstStyle/>
          <a:p>
            <a:r>
              <a:rPr lang="en-US" sz="2800" dirty="0"/>
              <a:t>The Checklist, title II regulation, and the ADA Standards are available </a:t>
            </a:r>
            <a:r>
              <a:rPr lang="en-US" sz="2800" dirty="0" smtClean="0"/>
              <a:t>at </a:t>
            </a:r>
            <a:r>
              <a:rPr lang="en-US" sz="2800" u="sng" dirty="0" smtClean="0"/>
              <a:t>www.ada.gov</a:t>
            </a:r>
            <a:r>
              <a:rPr lang="en-US" sz="2800" dirty="0"/>
              <a:t>.</a:t>
            </a:r>
          </a:p>
          <a:p>
            <a:endParaRPr lang="en-US" sz="1000" dirty="0"/>
          </a:p>
          <a:p>
            <a:r>
              <a:rPr lang="en-US" sz="2800" dirty="0"/>
              <a:t>In addition, election officials should consult the Department’s 7-page publication on the rights of voters with disabilities, The Americans with Disabilities Act and Other Federal Laws Protecting the Rights of Voters with Disabilities, also available at www.ada.gov.</a:t>
            </a:r>
          </a:p>
        </p:txBody>
      </p:sp>
      <p:sp>
        <p:nvSpPr>
          <p:cNvPr id="3" name="TextBox 2"/>
          <p:cNvSpPr txBox="1"/>
          <p:nvPr/>
        </p:nvSpPr>
        <p:spPr>
          <a:xfrm>
            <a:off x="228600" y="152400"/>
            <a:ext cx="8763000" cy="2677656"/>
          </a:xfrm>
          <a:prstGeom prst="rect">
            <a:avLst/>
          </a:prstGeom>
          <a:noFill/>
        </p:spPr>
        <p:txBody>
          <a:bodyPr wrap="square" rtlCol="0">
            <a:spAutoFit/>
          </a:bodyPr>
          <a:lstStyle/>
          <a:p>
            <a:r>
              <a:rPr lang="en-US" sz="2800" b="1" dirty="0" smtClean="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Solutions and fixes need to start with </a:t>
            </a:r>
            <a:r>
              <a:rPr lang="en-US" sz="28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considerations. Understanding how </a:t>
            </a:r>
            <a:r>
              <a:rPr lang="en-US" sz="2800" b="1" u="sng"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all</a:t>
            </a:r>
            <a:r>
              <a:rPr lang="en-US" sz="28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voters arrive at the polls, park or drop people off, move through the facility and the voting area, and back out again will help identify physical barriers that will need to be remediated. </a:t>
            </a:r>
          </a:p>
        </p:txBody>
      </p:sp>
    </p:spTree>
    <p:extLst>
      <p:ext uri="{BB962C8B-B14F-4D97-AF65-F5344CB8AC3E}">
        <p14:creationId xmlns:p14="http://schemas.microsoft.com/office/powerpoint/2010/main" val="3812476472"/>
      </p:ext>
    </p:extLst>
  </p:cSld>
  <p:clrMapOvr>
    <a:masterClrMapping/>
  </p:clrMapOvr>
  <p:transition spd="med" advClick="0" advTm="500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618" y="76200"/>
            <a:ext cx="8991600" cy="1446550"/>
          </a:xfrm>
          <a:prstGeom prst="rect">
            <a:avLst/>
          </a:prstGeom>
          <a:noFill/>
        </p:spPr>
        <p:txBody>
          <a:bodyPr wrap="square" rtlCol="0">
            <a:spAutoFit/>
          </a:bodyPr>
          <a:lstStyle/>
          <a:p>
            <a:r>
              <a:rPr lang="en-US" sz="4400" b="1" u="sng" dirty="0" smtClean="0"/>
              <a:t>Challenge 3- </a:t>
            </a:r>
            <a:br>
              <a:rPr lang="en-US" sz="4400" b="1" u="sng" dirty="0" smtClean="0"/>
            </a:br>
            <a:r>
              <a:rPr lang="en-US" sz="4400" b="1" u="sng" dirty="0" smtClean="0"/>
              <a:t>Insecurity about the </a:t>
            </a:r>
            <a:r>
              <a:rPr lang="en-US" sz="4400" b="1" u="sng" dirty="0" smtClean="0"/>
              <a:t>Process</a:t>
            </a:r>
            <a:r>
              <a:rPr lang="en-US" sz="4400" b="1" u="sng" dirty="0" smtClean="0"/>
              <a:t>:</a:t>
            </a:r>
            <a:endParaRPr lang="en-US" sz="4400" b="1" u="sng" dirty="0"/>
          </a:p>
        </p:txBody>
      </p:sp>
      <p:sp>
        <p:nvSpPr>
          <p:cNvPr id="3" name="TextBox 2"/>
          <p:cNvSpPr txBox="1"/>
          <p:nvPr/>
        </p:nvSpPr>
        <p:spPr>
          <a:xfrm>
            <a:off x="723900" y="2133600"/>
            <a:ext cx="7543800" cy="4801314"/>
          </a:xfrm>
          <a:prstGeom prst="rect">
            <a:avLst/>
          </a:prstGeom>
          <a:noFill/>
        </p:spPr>
        <p:txBody>
          <a:bodyPr wrap="square" rtlCol="0">
            <a:spAutoFit/>
          </a:bodyPr>
          <a:lstStyle/>
          <a:p>
            <a:r>
              <a:rPr lang="en-US" sz="2800" b="1" dirty="0" smtClean="0"/>
              <a:t>* Goes back to lack of information</a:t>
            </a:r>
            <a:br>
              <a:rPr lang="en-US" sz="2800" b="1" dirty="0" smtClean="0"/>
            </a:br>
            <a:r>
              <a:rPr lang="en-US" sz="2800" b="1" dirty="0" smtClean="0"/>
              <a:t/>
            </a:r>
            <a:br>
              <a:rPr lang="en-US" sz="2800" b="1" dirty="0" smtClean="0"/>
            </a:br>
            <a:r>
              <a:rPr lang="en-US" sz="2800" b="1" dirty="0" smtClean="0"/>
              <a:t>* Unsure of rights</a:t>
            </a:r>
          </a:p>
          <a:p>
            <a:endParaRPr lang="en-US" sz="2800" b="1" dirty="0"/>
          </a:p>
          <a:p>
            <a:r>
              <a:rPr lang="en-US" sz="2800" b="1" dirty="0" smtClean="0"/>
              <a:t>* Experienced discrimination</a:t>
            </a:r>
            <a:br>
              <a:rPr lang="en-US" sz="2800" b="1" dirty="0" smtClean="0"/>
            </a:br>
            <a:r>
              <a:rPr lang="en-US" sz="2800" b="1" dirty="0" smtClean="0"/>
              <a:t/>
            </a:r>
            <a:br>
              <a:rPr lang="en-US" sz="2800" b="1" dirty="0" smtClean="0"/>
            </a:br>
            <a:r>
              <a:rPr lang="en-US" sz="2800" b="1" dirty="0" smtClean="0"/>
              <a:t>* Embarrassment </a:t>
            </a:r>
          </a:p>
          <a:p>
            <a:endParaRPr lang="en-US" sz="2800" b="1" dirty="0" smtClean="0"/>
          </a:p>
          <a:p>
            <a:endParaRPr lang="en-US" sz="2800" b="1" dirty="0"/>
          </a:p>
          <a:p>
            <a:endParaRPr lang="en-US" dirty="0" smtClean="0"/>
          </a:p>
          <a:p>
            <a:r>
              <a:rPr lang="en-US" dirty="0" smtClean="0"/>
              <a:t/>
            </a:r>
            <a:br>
              <a:rPr lang="en-US" dirty="0" smtClean="0"/>
            </a:br>
            <a:endParaRPr lang="en-US" dirty="0"/>
          </a:p>
        </p:txBody>
      </p:sp>
    </p:spTree>
    <p:extLst>
      <p:ext uri="{BB962C8B-B14F-4D97-AF65-F5344CB8AC3E}">
        <p14:creationId xmlns:p14="http://schemas.microsoft.com/office/powerpoint/2010/main" val="2967226237"/>
      </p:ext>
    </p:extLst>
  </p:cSld>
  <p:clrMapOvr>
    <a:masterClrMapping/>
  </p:clrMapOvr>
  <p:transition spd="med" advClick="0" advTm="500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0100" y="3810000"/>
            <a:ext cx="7696200" cy="923330"/>
          </a:xfrm>
          <a:prstGeom prst="rect">
            <a:avLst/>
          </a:prstGeom>
          <a:noFill/>
        </p:spPr>
        <p:txBody>
          <a:bodyPr wrap="square" rtlCol="0">
            <a:spAutoFit/>
          </a:bodyPr>
          <a:lstStyle/>
          <a:p>
            <a:r>
              <a:rPr lang="en-US" dirty="0" smtClean="0"/>
              <a:t>We must tread carefully when in a position to decide about </a:t>
            </a:r>
            <a:r>
              <a:rPr lang="en-US" b="1" dirty="0" smtClean="0"/>
              <a:t>someone else’s </a:t>
            </a:r>
            <a:r>
              <a:rPr lang="en-US" dirty="0" smtClean="0"/>
              <a:t>fundamental right to vote.  Just as there should not be a negative attempt to deter a person to vote, there should also not be coercion. </a:t>
            </a:r>
            <a:endParaRPr lang="en-US" dirty="0"/>
          </a:p>
        </p:txBody>
      </p:sp>
      <p:sp>
        <p:nvSpPr>
          <p:cNvPr id="3" name="TextBox 2"/>
          <p:cNvSpPr txBox="1"/>
          <p:nvPr/>
        </p:nvSpPr>
        <p:spPr>
          <a:xfrm>
            <a:off x="800100" y="2198131"/>
            <a:ext cx="7353300" cy="1477328"/>
          </a:xfrm>
          <a:prstGeom prst="rect">
            <a:avLst/>
          </a:prstGeom>
          <a:noFill/>
        </p:spPr>
        <p:txBody>
          <a:bodyPr wrap="square" rtlCol="0">
            <a:spAutoFit/>
          </a:bodyPr>
          <a:lstStyle/>
          <a:p>
            <a:r>
              <a:rPr lang="en-US" dirty="0" smtClean="0"/>
              <a:t>A parent or caregiver’s perspective can often be clouded and create a barrier by contributing to the insecurity, or simply removing the option and opportunity to the democratic process.  They think they are “protecting” their loved one, </a:t>
            </a:r>
            <a:r>
              <a:rPr lang="en-US" b="1" dirty="0" smtClean="0"/>
              <a:t>but</a:t>
            </a:r>
            <a:r>
              <a:rPr lang="en-US" dirty="0" smtClean="0"/>
              <a:t> deciding someone doesn’t have the capacity to vote becomes disenfranchisement.</a:t>
            </a:r>
            <a:endParaRPr lang="en-US" dirty="0"/>
          </a:p>
        </p:txBody>
      </p:sp>
      <p:sp>
        <p:nvSpPr>
          <p:cNvPr id="4" name="TextBox 3"/>
          <p:cNvSpPr txBox="1"/>
          <p:nvPr/>
        </p:nvSpPr>
        <p:spPr>
          <a:xfrm>
            <a:off x="209550" y="228600"/>
            <a:ext cx="8534400" cy="1569660"/>
          </a:xfrm>
          <a:prstGeom prst="rect">
            <a:avLst/>
          </a:prstGeom>
          <a:noFill/>
        </p:spPr>
        <p:txBody>
          <a:bodyPr wrap="square" rtlCol="0">
            <a:spAutoFit/>
          </a:bodyPr>
          <a:lstStyle/>
          <a:p>
            <a:r>
              <a:rPr lang="en-US" sz="3200" b="1" dirty="0" smtClean="0">
                <a:solidFill>
                  <a:srgbClr val="0070C0"/>
                </a:solidFill>
                <a:effectLst>
                  <a:outerShdw blurRad="38100" dist="38100" dir="2700000" algn="tl">
                    <a:srgbClr val="000000">
                      <a:alpha val="43137"/>
                    </a:srgbClr>
                  </a:outerShdw>
                </a:effectLst>
              </a:rPr>
              <a:t>We have a responsibility to maintain the integrity of the voting process, and even more so, the integrity of our loved ones or those we serve. </a:t>
            </a:r>
            <a:endParaRPr lang="en-US" sz="3200" b="1" dirty="0">
              <a:solidFill>
                <a:srgbClr val="0070C0"/>
              </a:solidFill>
              <a:effectLst>
                <a:outerShdw blurRad="38100" dist="38100" dir="2700000" algn="tl">
                  <a:srgbClr val="000000">
                    <a:alpha val="43137"/>
                  </a:srgbClr>
                </a:outerShdw>
              </a:effectLst>
            </a:endParaRPr>
          </a:p>
        </p:txBody>
      </p:sp>
      <p:sp>
        <p:nvSpPr>
          <p:cNvPr id="6" name="TextBox 5"/>
          <p:cNvSpPr txBox="1"/>
          <p:nvPr/>
        </p:nvSpPr>
        <p:spPr>
          <a:xfrm>
            <a:off x="800100" y="4980801"/>
            <a:ext cx="7353300" cy="1754326"/>
          </a:xfrm>
          <a:prstGeom prst="rect">
            <a:avLst/>
          </a:prstGeom>
          <a:noFill/>
        </p:spPr>
        <p:txBody>
          <a:bodyPr wrap="square" rtlCol="0">
            <a:spAutoFit/>
          </a:bodyPr>
          <a:lstStyle/>
          <a:p>
            <a:r>
              <a:rPr lang="en-US" dirty="0" smtClean="0"/>
              <a:t>There are questions and arguments, about the standard at which someone’s capacity should be judged.  The best standard to apply, and this is often being adopted in courts, is simply:  </a:t>
            </a:r>
            <a:r>
              <a:rPr lang="en-US" sz="2400" b="1" dirty="0"/>
              <a:t>Can a person communicate, with or without accommodations, a desire to </a:t>
            </a:r>
            <a:r>
              <a:rPr lang="en-US" sz="2400" b="1" dirty="0" smtClean="0"/>
              <a:t>vote and to make a choice? </a:t>
            </a:r>
            <a:endParaRPr lang="en-US" sz="2400" b="1" dirty="0"/>
          </a:p>
        </p:txBody>
      </p:sp>
    </p:spTree>
    <p:extLst>
      <p:ext uri="{BB962C8B-B14F-4D97-AF65-F5344CB8AC3E}">
        <p14:creationId xmlns:p14="http://schemas.microsoft.com/office/powerpoint/2010/main" val="2034250892"/>
      </p:ext>
    </p:extLst>
  </p:cSld>
  <p:clrMapOvr>
    <a:masterClrMapping/>
  </p:clrMapOvr>
  <p:transition spd="med" advClick="0" advTm="500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55000"/>
          </a:schemeClr>
        </a:solidFill>
        <a:effectLst/>
      </p:bgPr>
    </p:bg>
    <p:spTree>
      <p:nvGrpSpPr>
        <p:cNvPr id="1" name=""/>
        <p:cNvGrpSpPr/>
        <p:nvPr/>
      </p:nvGrpSpPr>
      <p:grpSpPr>
        <a:xfrm>
          <a:off x="0" y="0"/>
          <a:ext cx="0" cy="0"/>
          <a:chOff x="0" y="0"/>
          <a:chExt cx="0" cy="0"/>
        </a:xfrm>
      </p:grpSpPr>
      <p:sp>
        <p:nvSpPr>
          <p:cNvPr id="2" name="TextBox 1"/>
          <p:cNvSpPr txBox="1"/>
          <p:nvPr/>
        </p:nvSpPr>
        <p:spPr>
          <a:xfrm>
            <a:off x="0" y="262184"/>
            <a:ext cx="9144000" cy="1107996"/>
          </a:xfrm>
          <a:prstGeom prst="rect">
            <a:avLst/>
          </a:prstGeom>
          <a:solidFill>
            <a:schemeClr val="bg1"/>
          </a:solidFill>
        </p:spPr>
        <p:txBody>
          <a:bodyPr wrap="square" rtlCol="0">
            <a:spAutoFit/>
          </a:bodyPr>
          <a:lstStyle/>
          <a:p>
            <a:pPr algn="ctr"/>
            <a:r>
              <a:rPr lang="en-US" sz="6600" b="1" dirty="0" smtClean="0">
                <a:solidFill>
                  <a:srgbClr val="C00000"/>
                </a:solidFill>
                <a:effectLst>
                  <a:outerShdw blurRad="38100" dist="38100" dir="2700000" algn="tl">
                    <a:srgbClr val="000000">
                      <a:alpha val="43137"/>
                    </a:srgbClr>
                  </a:outerShdw>
                </a:effectLst>
                <a:latin typeface="Calisto MT" panose="02040603050505030304" pitchFamily="18" charset="0"/>
              </a:rPr>
              <a:t>Make A Plan!</a:t>
            </a:r>
            <a:endParaRPr lang="en-US" sz="6600" b="1" dirty="0">
              <a:solidFill>
                <a:srgbClr val="C00000"/>
              </a:solidFill>
              <a:effectLst>
                <a:outerShdw blurRad="38100" dist="38100" dir="2700000" algn="tl">
                  <a:srgbClr val="000000">
                    <a:alpha val="43137"/>
                  </a:srgbClr>
                </a:outerShdw>
              </a:effectLst>
              <a:latin typeface="Calisto MT" panose="02040603050505030304" pitchFamily="18" charset="0"/>
            </a:endParaRPr>
          </a:p>
        </p:txBody>
      </p:sp>
      <p:sp>
        <p:nvSpPr>
          <p:cNvPr id="4" name="TextBox 3"/>
          <p:cNvSpPr txBox="1"/>
          <p:nvPr/>
        </p:nvSpPr>
        <p:spPr>
          <a:xfrm>
            <a:off x="76200" y="2477543"/>
            <a:ext cx="2743200" cy="1477328"/>
          </a:xfrm>
          <a:prstGeom prst="rect">
            <a:avLst/>
          </a:prstGeom>
          <a:noFill/>
          <a:ln>
            <a:solidFill>
              <a:schemeClr val="tx2">
                <a:lumMod val="20000"/>
                <a:lumOff val="80000"/>
              </a:schemeClr>
            </a:solidFill>
          </a:ln>
        </p:spPr>
        <p:txBody>
          <a:bodyPr wrap="square" rtlCol="0">
            <a:spAutoFit/>
          </a:bodyPr>
          <a:lstStyle/>
          <a:p>
            <a:r>
              <a:rPr lang="en-US" dirty="0" smtClean="0">
                <a:latin typeface="Calisto MT" panose="02040603050505030304" pitchFamily="18" charset="0"/>
              </a:rPr>
              <a:t>Be aware of any deadlines to register to vote and make sure you’ve registered.  Mark your calendar. </a:t>
            </a:r>
            <a:endParaRPr lang="en-US" dirty="0">
              <a:latin typeface="Calisto MT" panose="02040603050505030304" pitchFamily="18" charset="0"/>
            </a:endParaRPr>
          </a:p>
        </p:txBody>
      </p:sp>
      <p:sp>
        <p:nvSpPr>
          <p:cNvPr id="5" name="TextBox 4"/>
          <p:cNvSpPr txBox="1"/>
          <p:nvPr/>
        </p:nvSpPr>
        <p:spPr>
          <a:xfrm>
            <a:off x="3048000" y="2477543"/>
            <a:ext cx="2743200" cy="1477328"/>
          </a:xfrm>
          <a:prstGeom prst="rect">
            <a:avLst/>
          </a:prstGeom>
          <a:noFill/>
          <a:ln>
            <a:solidFill>
              <a:schemeClr val="tx2">
                <a:lumMod val="20000"/>
                <a:lumOff val="80000"/>
              </a:schemeClr>
            </a:solidFill>
          </a:ln>
        </p:spPr>
        <p:txBody>
          <a:bodyPr wrap="square" rtlCol="0">
            <a:spAutoFit/>
          </a:bodyPr>
          <a:lstStyle/>
          <a:p>
            <a:r>
              <a:rPr lang="en-US" dirty="0" smtClean="0">
                <a:latin typeface="Calisto MT" panose="02040603050505030304" pitchFamily="18" charset="0"/>
              </a:rPr>
              <a:t>Familiarize yourself with the candidates and make a list of who you are going to vote for in each race. 	</a:t>
            </a:r>
            <a:endParaRPr lang="en-US" dirty="0">
              <a:latin typeface="Calisto MT" panose="02040603050505030304" pitchFamily="18" charset="0"/>
            </a:endParaRPr>
          </a:p>
        </p:txBody>
      </p:sp>
      <p:sp>
        <p:nvSpPr>
          <p:cNvPr id="6" name="TextBox 5"/>
          <p:cNvSpPr txBox="1"/>
          <p:nvPr/>
        </p:nvSpPr>
        <p:spPr>
          <a:xfrm>
            <a:off x="6019800" y="2477175"/>
            <a:ext cx="2743200" cy="2308324"/>
          </a:xfrm>
          <a:prstGeom prst="rect">
            <a:avLst/>
          </a:prstGeom>
          <a:noFill/>
          <a:ln>
            <a:solidFill>
              <a:schemeClr val="tx2">
                <a:lumMod val="20000"/>
                <a:lumOff val="80000"/>
              </a:schemeClr>
            </a:solidFill>
          </a:ln>
        </p:spPr>
        <p:txBody>
          <a:bodyPr wrap="square" rtlCol="0">
            <a:spAutoFit/>
          </a:bodyPr>
          <a:lstStyle/>
          <a:p>
            <a:r>
              <a:rPr lang="en-US" dirty="0">
                <a:latin typeface="Calisto MT" panose="02040603050505030304" pitchFamily="18" charset="0"/>
              </a:rPr>
              <a:t>Polling places sometimes change, so it’s a good idea to double check yours online. Find out where to vote at http://www.sos.ms.gov/PollingPlace/Pages/default.aspx</a:t>
            </a:r>
          </a:p>
        </p:txBody>
      </p:sp>
      <p:sp>
        <p:nvSpPr>
          <p:cNvPr id="8" name="TextBox 7"/>
          <p:cNvSpPr txBox="1"/>
          <p:nvPr/>
        </p:nvSpPr>
        <p:spPr>
          <a:xfrm>
            <a:off x="90311" y="5288665"/>
            <a:ext cx="2743200" cy="1477328"/>
          </a:xfrm>
          <a:prstGeom prst="rect">
            <a:avLst/>
          </a:prstGeom>
          <a:noFill/>
          <a:ln>
            <a:solidFill>
              <a:schemeClr val="tx2">
                <a:lumMod val="20000"/>
                <a:lumOff val="80000"/>
              </a:schemeClr>
            </a:solidFill>
          </a:ln>
        </p:spPr>
        <p:txBody>
          <a:bodyPr wrap="square" rtlCol="0">
            <a:spAutoFit/>
          </a:bodyPr>
          <a:lstStyle/>
          <a:p>
            <a:r>
              <a:rPr lang="en-US" dirty="0">
                <a:latin typeface="Calisto MT" panose="02040603050505030304" pitchFamily="18" charset="0"/>
              </a:rPr>
              <a:t>H</a:t>
            </a:r>
            <a:r>
              <a:rPr lang="en-US" dirty="0" smtClean="0">
                <a:latin typeface="Calisto MT" panose="02040603050505030304" pitchFamily="18" charset="0"/>
              </a:rPr>
              <a:t>ow will you get there? Make plans for transportation.  The polls will be open from 7am to 7pm. </a:t>
            </a:r>
            <a:endParaRPr lang="en-US" dirty="0">
              <a:latin typeface="Calisto MT" panose="02040603050505030304" pitchFamily="18" charset="0"/>
            </a:endParaRPr>
          </a:p>
        </p:txBody>
      </p:sp>
      <p:pic>
        <p:nvPicPr>
          <p:cNvPr id="9" name="Picture 8"/>
          <p:cNvPicPr>
            <a:picLocks noChangeAspect="1"/>
          </p:cNvPicPr>
          <p:nvPr/>
        </p:nvPicPr>
        <p:blipFill>
          <a:blip r:embed="rId3">
            <a:clrChange>
              <a:clrFrom>
                <a:srgbClr val="000000"/>
              </a:clrFrom>
              <a:clrTo>
                <a:srgbClr val="000000">
                  <a:alpha val="0"/>
                </a:srgbClr>
              </a:clrTo>
            </a:clrChange>
          </a:blip>
          <a:stretch>
            <a:fillRect/>
          </a:stretch>
        </p:blipFill>
        <p:spPr>
          <a:xfrm>
            <a:off x="115710" y="4636838"/>
            <a:ext cx="1066800" cy="685800"/>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76200" y="1616186"/>
            <a:ext cx="1041400" cy="1041400"/>
          </a:xfrm>
          <a:prstGeom prst="rect">
            <a:avLst/>
          </a:prstGeom>
        </p:spPr>
      </p:pic>
      <p:pic>
        <p:nvPicPr>
          <p:cNvPr id="11" name="Picture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10089" y="1831622"/>
            <a:ext cx="757577" cy="612054"/>
          </a:xfrm>
          <a:prstGeom prst="rect">
            <a:avLst/>
          </a:prstGeom>
        </p:spPr>
      </p:pic>
      <p:pic>
        <p:nvPicPr>
          <p:cNvPr id="13" name="Picture 12"/>
          <p:cNvPicPr>
            <a:picLocks noChangeAspect="1"/>
          </p:cNvPicPr>
          <p:nvPr/>
        </p:nvPicPr>
        <p:blipFill>
          <a:blip r:embed="rId6">
            <a:clrChange>
              <a:clrFrom>
                <a:srgbClr val="000000"/>
              </a:clrFrom>
              <a:clrTo>
                <a:srgbClr val="000000">
                  <a:alpha val="0"/>
                </a:srgbClr>
              </a:clrTo>
            </a:clrChange>
            <a:duotone>
              <a:prstClr val="black"/>
              <a:schemeClr val="accent3">
                <a:tint val="45000"/>
                <a:satMod val="400000"/>
              </a:schemeClr>
            </a:duotone>
          </a:blip>
          <a:stretch>
            <a:fillRect/>
          </a:stretch>
        </p:blipFill>
        <p:spPr>
          <a:xfrm>
            <a:off x="6019801" y="1670314"/>
            <a:ext cx="990600" cy="987272"/>
          </a:xfrm>
          <a:prstGeom prst="rect">
            <a:avLst/>
          </a:prstGeom>
        </p:spPr>
      </p:pic>
      <p:sp>
        <p:nvSpPr>
          <p:cNvPr id="15" name="TextBox 14"/>
          <p:cNvSpPr txBox="1"/>
          <p:nvPr/>
        </p:nvSpPr>
        <p:spPr>
          <a:xfrm>
            <a:off x="3022600" y="5288665"/>
            <a:ext cx="2743200" cy="1477328"/>
          </a:xfrm>
          <a:prstGeom prst="rect">
            <a:avLst/>
          </a:prstGeom>
          <a:noFill/>
          <a:ln>
            <a:solidFill>
              <a:schemeClr val="tx2">
                <a:lumMod val="20000"/>
                <a:lumOff val="80000"/>
              </a:schemeClr>
            </a:solidFill>
          </a:ln>
        </p:spPr>
        <p:txBody>
          <a:bodyPr wrap="square" rtlCol="0">
            <a:spAutoFit/>
          </a:bodyPr>
          <a:lstStyle/>
          <a:p>
            <a:r>
              <a:rPr lang="en-US" dirty="0" smtClean="0">
                <a:latin typeface="Calisto MT" panose="02040603050505030304" pitchFamily="18" charset="0"/>
              </a:rPr>
              <a:t>Have your ID ready to bring with you.  MS requires photo ID, so you’ll need it to vote. 	</a:t>
            </a:r>
            <a:endParaRPr lang="en-US" dirty="0">
              <a:latin typeface="Calisto MT" panose="02040603050505030304" pitchFamily="18" charset="0"/>
            </a:endParaRPr>
          </a:p>
        </p:txBody>
      </p:sp>
      <p:pic>
        <p:nvPicPr>
          <p:cNvPr id="16" name="Picture 15"/>
          <p:cNvPicPr>
            <a:picLocks noChangeAspect="1"/>
          </p:cNvPicPr>
          <p:nvPr/>
        </p:nvPicPr>
        <p:blipFill>
          <a:blip r:embed="rId7">
            <a:clrChange>
              <a:clrFrom>
                <a:srgbClr val="000000"/>
              </a:clrFrom>
              <a:clrTo>
                <a:srgbClr val="000000">
                  <a:alpha val="0"/>
                </a:srgbClr>
              </a:clrTo>
            </a:clrChange>
          </a:blip>
          <a:stretch>
            <a:fillRect/>
          </a:stretch>
        </p:blipFill>
        <p:spPr>
          <a:xfrm>
            <a:off x="3110089" y="4735834"/>
            <a:ext cx="778934" cy="518964"/>
          </a:xfrm>
          <a:prstGeom prst="rect">
            <a:avLst/>
          </a:prstGeom>
        </p:spPr>
      </p:pic>
      <p:sp>
        <p:nvSpPr>
          <p:cNvPr id="17" name="TextBox 16"/>
          <p:cNvSpPr txBox="1"/>
          <p:nvPr/>
        </p:nvSpPr>
        <p:spPr>
          <a:xfrm>
            <a:off x="5954889" y="5288665"/>
            <a:ext cx="2743200" cy="1477328"/>
          </a:xfrm>
          <a:prstGeom prst="rect">
            <a:avLst/>
          </a:prstGeom>
          <a:noFill/>
          <a:ln>
            <a:solidFill>
              <a:schemeClr val="tx2">
                <a:lumMod val="20000"/>
                <a:lumOff val="80000"/>
              </a:schemeClr>
            </a:solidFill>
          </a:ln>
        </p:spPr>
        <p:txBody>
          <a:bodyPr wrap="square" rtlCol="0">
            <a:spAutoFit/>
          </a:bodyPr>
          <a:lstStyle/>
          <a:p>
            <a:r>
              <a:rPr lang="en-US" dirty="0" smtClean="0">
                <a:latin typeface="Calisto MT" panose="02040603050505030304" pitchFamily="18" charset="0"/>
              </a:rPr>
              <a:t>If you will need help voting, already have plans on who you will bring with you to the polling site.  	</a:t>
            </a:r>
            <a:endParaRPr lang="en-US" dirty="0">
              <a:latin typeface="Calisto MT" panose="02040603050505030304" pitchFamily="18" charset="0"/>
            </a:endParaRPr>
          </a:p>
        </p:txBody>
      </p:sp>
      <p:pic>
        <p:nvPicPr>
          <p:cNvPr id="18" name="Picture 17"/>
          <p:cNvPicPr>
            <a:picLocks noChangeAspect="1"/>
          </p:cNvPicPr>
          <p:nvPr/>
        </p:nvPicPr>
        <p:blipFill>
          <a:blip r:embed="rId8">
            <a:clrChange>
              <a:clrFrom>
                <a:srgbClr val="FFFFFF"/>
              </a:clrFrom>
              <a:clrTo>
                <a:srgbClr val="FFFFFF">
                  <a:alpha val="0"/>
                </a:srgbClr>
              </a:clrTo>
            </a:clrChange>
          </a:blip>
          <a:stretch>
            <a:fillRect/>
          </a:stretch>
        </p:blipFill>
        <p:spPr>
          <a:xfrm>
            <a:off x="7936615" y="4735834"/>
            <a:ext cx="1054985" cy="1054985"/>
          </a:xfrm>
          <a:prstGeom prst="rect">
            <a:avLst/>
          </a:prstGeom>
        </p:spPr>
      </p:pic>
    </p:spTree>
    <p:extLst>
      <p:ext uri="{BB962C8B-B14F-4D97-AF65-F5344CB8AC3E}">
        <p14:creationId xmlns:p14="http://schemas.microsoft.com/office/powerpoint/2010/main" val="51691096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295400"/>
            <a:ext cx="5410200" cy="5078313"/>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400" dirty="0">
                <a:latin typeface="Calisto MT" panose="02040603050505030304" pitchFamily="18" charset="0"/>
              </a:rPr>
              <a:t>Vote if you are a registered voter</a:t>
            </a:r>
          </a:p>
          <a:p>
            <a:pPr marL="285750" indent="-285750">
              <a:lnSpc>
                <a:spcPct val="150000"/>
              </a:lnSpc>
              <a:buFont typeface="Wingdings" panose="05000000000000000000" pitchFamily="2" charset="2"/>
              <a:buChar char="ü"/>
            </a:pPr>
            <a:r>
              <a:rPr lang="en-US" sz="2400" dirty="0">
                <a:latin typeface="Calisto MT" panose="02040603050505030304" pitchFamily="18" charset="0"/>
              </a:rPr>
              <a:t>Ask questions on election procedures</a:t>
            </a:r>
          </a:p>
          <a:p>
            <a:pPr marL="285750" indent="-285750">
              <a:lnSpc>
                <a:spcPct val="150000"/>
              </a:lnSpc>
              <a:buFont typeface="Wingdings" panose="05000000000000000000" pitchFamily="2" charset="2"/>
              <a:buChar char="ü"/>
            </a:pPr>
            <a:r>
              <a:rPr lang="en-US" sz="2400" dirty="0">
                <a:latin typeface="Calisto MT" panose="02040603050505030304" pitchFamily="18" charset="0"/>
              </a:rPr>
              <a:t>Vote in privacy and free from coercion or intimidation</a:t>
            </a:r>
          </a:p>
          <a:p>
            <a:pPr marL="285750" indent="-285750">
              <a:lnSpc>
                <a:spcPct val="150000"/>
              </a:lnSpc>
              <a:buFont typeface="Wingdings" panose="05000000000000000000" pitchFamily="2" charset="2"/>
              <a:buChar char="ü"/>
            </a:pPr>
            <a:r>
              <a:rPr lang="en-US" sz="2400" dirty="0">
                <a:latin typeface="Calisto MT" panose="02040603050505030304" pitchFamily="18" charset="0"/>
              </a:rPr>
              <a:t>Have non-discriminatory equal access to the elections system for all voters, including elderly, disabled, and minority, military, and overseas citizens</a:t>
            </a:r>
          </a:p>
        </p:txBody>
      </p:sp>
      <p:sp>
        <p:nvSpPr>
          <p:cNvPr id="3" name="TextBox 2"/>
          <p:cNvSpPr txBox="1"/>
          <p:nvPr/>
        </p:nvSpPr>
        <p:spPr>
          <a:xfrm>
            <a:off x="609600" y="152400"/>
            <a:ext cx="7924800" cy="830997"/>
          </a:xfrm>
          <a:prstGeom prst="rect">
            <a:avLst/>
          </a:prstGeom>
          <a:noFill/>
        </p:spPr>
        <p:txBody>
          <a:bodyPr wrap="square" rtlCol="0">
            <a:spAutoFit/>
          </a:bodyPr>
          <a:lstStyle/>
          <a:p>
            <a:pPr algn="ctr"/>
            <a:r>
              <a:rPr lang="en-US" sz="4800" b="1" dirty="0" smtClean="0">
                <a:gradFill flip="none" rotWithShape="1">
                  <a:gsLst>
                    <a:gs pos="34000">
                      <a:schemeClr val="tx2">
                        <a:lumMod val="60000"/>
                        <a:lumOff val="40000"/>
                      </a:schemeClr>
                    </a:gs>
                    <a:gs pos="100000">
                      <a:srgbClr val="C00000"/>
                    </a:gs>
                  </a:gsLst>
                  <a:lin ang="16200000" scaled="1"/>
                  <a:tileRect/>
                </a:gradFill>
                <a:effectLst>
                  <a:outerShdw blurRad="38100" dist="38100" dir="2700000" algn="tl">
                    <a:srgbClr val="000000">
                      <a:alpha val="43137"/>
                    </a:srgbClr>
                  </a:outerShdw>
                </a:effectLst>
                <a:latin typeface="Calisto MT" panose="02040603050505030304" pitchFamily="18" charset="0"/>
              </a:rPr>
              <a:t>Other Rights as a Voter </a:t>
            </a:r>
            <a:endParaRPr lang="en-US" sz="4800" b="1" dirty="0">
              <a:gradFill flip="none" rotWithShape="1">
                <a:gsLst>
                  <a:gs pos="34000">
                    <a:schemeClr val="tx2">
                      <a:lumMod val="60000"/>
                      <a:lumOff val="40000"/>
                    </a:schemeClr>
                  </a:gs>
                  <a:gs pos="100000">
                    <a:srgbClr val="C00000"/>
                  </a:gs>
                </a:gsLst>
                <a:lin ang="16200000" scaled="1"/>
                <a:tileRect/>
              </a:gradFill>
              <a:effectLst>
                <a:outerShdw blurRad="38100" dist="38100" dir="2700000" algn="tl">
                  <a:srgbClr val="000000">
                    <a:alpha val="43137"/>
                  </a:srgbClr>
                </a:outerShdw>
              </a:effectLst>
              <a:latin typeface="Calisto MT" panose="02040603050505030304" pitchFamily="18" charset="0"/>
            </a:endParaRPr>
          </a:p>
        </p:txBody>
      </p:sp>
      <p:pic>
        <p:nvPicPr>
          <p:cNvPr id="4" name="Picture 3"/>
          <p:cNvPicPr>
            <a:picLocks noChangeAspect="1"/>
          </p:cNvPicPr>
          <p:nvPr/>
        </p:nvPicPr>
        <p:blipFill>
          <a:blip r:embed="rId3"/>
          <a:stretch>
            <a:fillRect/>
          </a:stretch>
        </p:blipFill>
        <p:spPr>
          <a:xfrm>
            <a:off x="5486400" y="3160228"/>
            <a:ext cx="3581400" cy="3581400"/>
          </a:xfrm>
          <a:prstGeom prst="rect">
            <a:avLst/>
          </a:prstGeom>
          <a:ln>
            <a:noFill/>
          </a:ln>
          <a:effectLst>
            <a:softEdge rad="112500"/>
          </a:effectLst>
        </p:spPr>
      </p:pic>
    </p:spTree>
    <p:extLst>
      <p:ext uri="{BB962C8B-B14F-4D97-AF65-F5344CB8AC3E}">
        <p14:creationId xmlns:p14="http://schemas.microsoft.com/office/powerpoint/2010/main" val="521747941"/>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5" y="1606689"/>
            <a:ext cx="8962545" cy="3422511"/>
          </a:xfrm>
          <a:prstGeom prst="rect">
            <a:avLst/>
          </a:prstGeom>
        </p:spPr>
      </p:pic>
    </p:spTree>
    <p:extLst>
      <p:ext uri="{BB962C8B-B14F-4D97-AF65-F5344CB8AC3E}">
        <p14:creationId xmlns:p14="http://schemas.microsoft.com/office/powerpoint/2010/main" val="51417819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ACC8EA"/>
            </a:gs>
            <a:gs pos="87000">
              <a:srgbClr val="FFFFFF"/>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152400" y="76200"/>
            <a:ext cx="8763000" cy="584775"/>
          </a:xfrm>
          <a:prstGeom prst="rect">
            <a:avLst/>
          </a:prstGeom>
          <a:noFill/>
        </p:spPr>
        <p:txBody>
          <a:bodyPr wrap="square" rtlCol="0">
            <a:spAutoFit/>
          </a:bodyPr>
          <a:lstStyle/>
          <a:p>
            <a:pPr algn="ctr"/>
            <a:r>
              <a:rPr lang="en-US" sz="3200" dirty="0" smtClean="0">
                <a:effectLst>
                  <a:outerShdw blurRad="38100" dist="38100" dir="2700000" algn="tl">
                    <a:srgbClr val="000000">
                      <a:alpha val="43137"/>
                    </a:srgbClr>
                  </a:outerShdw>
                </a:effectLst>
                <a:latin typeface="Calisto MT" panose="02040603050505030304" pitchFamily="18" charset="0"/>
              </a:rPr>
              <a:t>Accepted Forms of Photo ID in MS for Voting</a:t>
            </a:r>
            <a:endParaRPr lang="en-US" sz="3200" dirty="0">
              <a:effectLst>
                <a:outerShdw blurRad="38100" dist="38100" dir="2700000" algn="tl">
                  <a:srgbClr val="000000">
                    <a:alpha val="43137"/>
                  </a:srgbClr>
                </a:outerShdw>
              </a:effectLst>
              <a:latin typeface="Calisto MT" panose="02040603050505030304" pitchFamily="18" charset="0"/>
            </a:endParaRPr>
          </a:p>
        </p:txBody>
      </p:sp>
      <p:sp>
        <p:nvSpPr>
          <p:cNvPr id="3" name="Rectangle 2"/>
          <p:cNvSpPr/>
          <p:nvPr/>
        </p:nvSpPr>
        <p:spPr>
          <a:xfrm>
            <a:off x="1905000" y="990600"/>
            <a:ext cx="6553200" cy="5449056"/>
          </a:xfrm>
          <a:prstGeom prst="rect">
            <a:avLst/>
          </a:prstGeom>
        </p:spPr>
        <p:txBody>
          <a:bodyPr wrap="square">
            <a:spAutoFit/>
          </a:bodyPr>
          <a:lstStyle/>
          <a:p>
            <a:pPr>
              <a:lnSpc>
                <a:spcPct val="150000"/>
              </a:lnSpc>
            </a:pPr>
            <a:r>
              <a:rPr lang="en-US" dirty="0">
                <a:latin typeface="Arial" panose="020B0604020202020204" pitchFamily="34" charset="0"/>
              </a:rPr>
              <a:t>• A driver’s </a:t>
            </a:r>
            <a:r>
              <a:rPr lang="en-US" dirty="0" smtClean="0">
                <a:latin typeface="Arial" panose="020B0604020202020204" pitchFamily="34" charset="0"/>
              </a:rPr>
              <a:t>license</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government issued photo ID </a:t>
            </a:r>
            <a:r>
              <a:rPr lang="en-US" dirty="0" smtClean="0">
                <a:latin typeface="Arial" panose="020B0604020202020204" pitchFamily="34" charset="0"/>
              </a:rPr>
              <a:t>card</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United States </a:t>
            </a:r>
            <a:r>
              <a:rPr lang="en-US" dirty="0" smtClean="0">
                <a:latin typeface="Arial" panose="020B0604020202020204" pitchFamily="34" charset="0"/>
              </a:rPr>
              <a:t>passport</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government employee photo identification </a:t>
            </a:r>
            <a:r>
              <a:rPr lang="en-US" dirty="0" smtClean="0">
                <a:latin typeface="Arial" panose="020B0604020202020204" pitchFamily="34" charset="0"/>
              </a:rPr>
              <a:t>card</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firearms </a:t>
            </a:r>
            <a:r>
              <a:rPr lang="en-US" dirty="0" smtClean="0">
                <a:latin typeface="Arial" panose="020B0604020202020204" pitchFamily="34" charset="0"/>
              </a:rPr>
              <a:t>license</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student photo ID issued by an accredited Mississippi </a:t>
            </a:r>
            <a:r>
              <a:rPr lang="en-US" dirty="0" smtClean="0">
                <a:latin typeface="Arial" panose="020B0604020202020204" pitchFamily="34" charset="0"/>
              </a:rPr>
              <a:t> university</a:t>
            </a:r>
            <a:r>
              <a:rPr lang="en-US" dirty="0">
                <a:latin typeface="Arial" panose="020B0604020202020204" pitchFamily="34" charset="0"/>
              </a:rPr>
              <a:t>, college, or community/junior </a:t>
            </a:r>
            <a:r>
              <a:rPr lang="en-US" dirty="0" smtClean="0">
                <a:latin typeface="Arial" panose="020B0604020202020204" pitchFamily="34" charset="0"/>
              </a:rPr>
              <a:t>college</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United States military photo </a:t>
            </a:r>
            <a:r>
              <a:rPr lang="en-US" dirty="0" smtClean="0">
                <a:latin typeface="Arial" panose="020B0604020202020204" pitchFamily="34" charset="0"/>
              </a:rPr>
              <a:t>ID</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tribal photo </a:t>
            </a:r>
            <a:r>
              <a:rPr lang="en-US" dirty="0" smtClean="0">
                <a:latin typeface="Arial" panose="020B0604020202020204" pitchFamily="34" charset="0"/>
              </a:rPr>
              <a:t>ID</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Any other photo ID issued by any branch, department, agency or entity of the United States government or any State </a:t>
            </a:r>
            <a:r>
              <a:rPr lang="en-US" dirty="0" smtClean="0">
                <a:latin typeface="Arial" panose="020B0604020202020204" pitchFamily="34" charset="0"/>
              </a:rPr>
              <a:t>government</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Mississippi Voter Identification Card</a:t>
            </a:r>
            <a:endParaRPr lang="en-US" dirty="0"/>
          </a:p>
        </p:txBody>
      </p:sp>
    </p:spTree>
    <p:extLst>
      <p:ext uri="{BB962C8B-B14F-4D97-AF65-F5344CB8AC3E}">
        <p14:creationId xmlns:p14="http://schemas.microsoft.com/office/powerpoint/2010/main" val="5482274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250" tmFilter="0, 0; .2, .5; .8, .5; 1, 0"/>
                                        <p:tgtEl>
                                          <p:spTgt spid="2"/>
                                        </p:tgtEl>
                                      </p:cBhvr>
                                    </p:animEffect>
                                    <p:animScale>
                                      <p:cBhvr>
                                        <p:cTn id="7" dur="625"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300" y="1066800"/>
            <a:ext cx="8915400" cy="1143000"/>
          </a:xfrm>
        </p:spPr>
        <p:txBody>
          <a:bodyPr>
            <a:normAutofit/>
          </a:bodyPr>
          <a:lstStyle/>
          <a:p>
            <a:r>
              <a:rPr lang="en-US" sz="5300" dirty="0" smtClean="0">
                <a:solidFill>
                  <a:schemeClr val="tx2">
                    <a:lumMod val="75000"/>
                  </a:schemeClr>
                </a:solidFill>
                <a:effectLst>
                  <a:outerShdw blurRad="38100" dist="38100" dir="2700000" algn="tl">
                    <a:srgbClr val="000000">
                      <a:alpha val="43137"/>
                    </a:srgbClr>
                  </a:outerShdw>
                </a:effectLst>
              </a:rPr>
              <a:t>Voting Grant at DRMS (PAVA)</a:t>
            </a:r>
            <a:r>
              <a:rPr lang="en-US" dirty="0" smtClean="0">
                <a:solidFill>
                  <a:schemeClr val="tx2">
                    <a:lumMod val="75000"/>
                  </a:schemeClr>
                </a:solidFill>
                <a:effectLst>
                  <a:outerShdw blurRad="38100" dist="38100" dir="2700000" algn="tl">
                    <a:srgbClr val="000000">
                      <a:alpha val="43137"/>
                    </a:srgbClr>
                  </a:outerShdw>
                </a:effectLst>
              </a:rPr>
              <a:t>	</a:t>
            </a:r>
            <a:endParaRPr lang="en-US" dirty="0">
              <a:solidFill>
                <a:schemeClr val="tx2">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4300" y="2438400"/>
            <a:ext cx="8915400" cy="2209800"/>
          </a:xfrm>
        </p:spPr>
        <p:txBody>
          <a:bodyPr>
            <a:noAutofit/>
          </a:bodyPr>
          <a:lstStyle/>
          <a:p>
            <a:pPr marL="0" indent="0">
              <a:buNone/>
            </a:pPr>
            <a:r>
              <a:rPr lang="en-US" sz="3600" dirty="0"/>
              <a:t>The Protection and Advocacy for </a:t>
            </a:r>
            <a:r>
              <a:rPr lang="en-US" sz="3600" b="1" dirty="0"/>
              <a:t>Voting</a:t>
            </a:r>
            <a:r>
              <a:rPr lang="en-US" sz="3600" dirty="0"/>
              <a:t> Access (</a:t>
            </a:r>
            <a:r>
              <a:rPr lang="en-US" sz="3600" b="1" dirty="0"/>
              <a:t>PAVA</a:t>
            </a:r>
            <a:r>
              <a:rPr lang="en-US" sz="3600" dirty="0"/>
              <a:t>) program was created by the Help America </a:t>
            </a:r>
            <a:r>
              <a:rPr lang="en-US" sz="3600" b="1" dirty="0"/>
              <a:t>Vote</a:t>
            </a:r>
            <a:r>
              <a:rPr lang="en-US" sz="3600" dirty="0"/>
              <a:t> Act (HAVA) of 2002.</a:t>
            </a:r>
          </a:p>
        </p:txBody>
      </p:sp>
      <p:pic>
        <p:nvPicPr>
          <p:cNvPr id="6" name="Picture 5"/>
          <p:cNvPicPr>
            <a:picLocks noChangeAspect="1"/>
          </p:cNvPicPr>
          <p:nvPr/>
        </p:nvPicPr>
        <p:blipFill>
          <a:blip r:embed="rId3"/>
          <a:stretch>
            <a:fillRect/>
          </a:stretch>
        </p:blipFill>
        <p:spPr>
          <a:xfrm>
            <a:off x="1295401" y="4446317"/>
            <a:ext cx="6413634" cy="2407874"/>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2895600" y="100520"/>
            <a:ext cx="3429000" cy="745569"/>
          </a:xfrm>
          <a:prstGeom prst="rect">
            <a:avLst/>
          </a:prstGeom>
        </p:spPr>
      </p:pic>
    </p:spTree>
    <p:extLst>
      <p:ext uri="{BB962C8B-B14F-4D97-AF65-F5344CB8AC3E}">
        <p14:creationId xmlns:p14="http://schemas.microsoft.com/office/powerpoint/2010/main" val="1595534353"/>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57614" y="0"/>
            <a:ext cx="5757333" cy="3483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457200" y="3433820"/>
            <a:ext cx="8382000" cy="3583112"/>
          </a:xfrm>
          <a:prstGeom prst="rect">
            <a:avLst/>
          </a:prstGeom>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52400"/>
            <a:ext cx="8458200" cy="2246769"/>
          </a:xfrm>
          <a:prstGeom prst="rect">
            <a:avLst/>
          </a:prstGeom>
          <a:noFill/>
        </p:spPr>
        <p:txBody>
          <a:bodyPr wrap="square" rtlCol="0">
            <a:spAutoFit/>
          </a:bodyPr>
          <a:lstStyle/>
          <a:p>
            <a:pPr algn="ctr"/>
            <a:r>
              <a:rPr lang="en-US" sz="3200" dirty="0" smtClean="0">
                <a:latin typeface="Calisto MT" panose="02040603050505030304" pitchFamily="18" charset="0"/>
              </a:rPr>
              <a:t>For further voting information and guidance, please visit this site from the </a:t>
            </a:r>
            <a:r>
              <a:rPr lang="en-US" sz="3200" dirty="0">
                <a:latin typeface="Calisto MT" panose="02040603050505030304" pitchFamily="18" charset="0"/>
              </a:rPr>
              <a:t>DRMS </a:t>
            </a:r>
            <a:r>
              <a:rPr lang="en-US" sz="3200" dirty="0" smtClean="0">
                <a:latin typeface="Calisto MT" panose="02040603050505030304" pitchFamily="18" charset="0"/>
              </a:rPr>
              <a:t>web-site:</a:t>
            </a:r>
            <a:br>
              <a:rPr lang="en-US" sz="3200" dirty="0" smtClean="0">
                <a:latin typeface="Calisto MT" panose="02040603050505030304" pitchFamily="18" charset="0"/>
              </a:rPr>
            </a:br>
            <a:r>
              <a:rPr lang="en-US" sz="3200" dirty="0">
                <a:latin typeface="Calisto MT" panose="02040603050505030304" pitchFamily="18" charset="0"/>
              </a:rPr>
              <a:t/>
            </a:r>
            <a:br>
              <a:rPr lang="en-US" sz="3200" dirty="0">
                <a:latin typeface="Calisto MT" panose="02040603050505030304" pitchFamily="18" charset="0"/>
              </a:rPr>
            </a:br>
            <a:r>
              <a:rPr lang="en-US" sz="4400" u="sng" dirty="0">
                <a:solidFill>
                  <a:srgbClr val="0635CC"/>
                </a:solidFill>
              </a:rPr>
              <a:t>http://www.votingrightsdrms.org/</a:t>
            </a:r>
          </a:p>
        </p:txBody>
      </p:sp>
      <p:pic>
        <p:nvPicPr>
          <p:cNvPr id="5" name="Picture 4"/>
          <p:cNvPicPr>
            <a:picLocks noChangeAspect="1"/>
          </p:cNvPicPr>
          <p:nvPr/>
        </p:nvPicPr>
        <p:blipFill>
          <a:blip r:embed="rId3"/>
          <a:stretch>
            <a:fillRect/>
          </a:stretch>
        </p:blipFill>
        <p:spPr>
          <a:xfrm>
            <a:off x="1897938" y="5638800"/>
            <a:ext cx="5145470" cy="1140051"/>
          </a:xfrm>
          <a:prstGeom prst="rect">
            <a:avLst/>
          </a:prstGeom>
        </p:spPr>
      </p:pic>
      <p:sp>
        <p:nvSpPr>
          <p:cNvPr id="2" name="TextBox 1"/>
          <p:cNvSpPr txBox="1"/>
          <p:nvPr/>
        </p:nvSpPr>
        <p:spPr>
          <a:xfrm>
            <a:off x="228600" y="2743200"/>
            <a:ext cx="8610600" cy="2308324"/>
          </a:xfrm>
          <a:prstGeom prst="rect">
            <a:avLst/>
          </a:prstGeom>
          <a:noFill/>
        </p:spPr>
        <p:txBody>
          <a:bodyPr wrap="square" rtlCol="0">
            <a:spAutoFit/>
          </a:bodyPr>
          <a:lstStyle/>
          <a:p>
            <a:pPr algn="ctr"/>
            <a:r>
              <a:rPr lang="en-US" sz="4800" dirty="0" smtClean="0">
                <a:effectLst>
                  <a:outerShdw blurRad="38100" dist="38100" dir="2700000" algn="tl">
                    <a:srgbClr val="000000">
                      <a:alpha val="43137"/>
                    </a:srgbClr>
                  </a:outerShdw>
                </a:effectLst>
              </a:rPr>
              <a:t>Our next general election is being held on November 5</a:t>
            </a:r>
            <a:r>
              <a:rPr lang="en-US" sz="4800" baseline="30000" dirty="0" smtClean="0">
                <a:effectLst>
                  <a:outerShdw blurRad="38100" dist="38100" dir="2700000" algn="tl">
                    <a:srgbClr val="000000">
                      <a:alpha val="43137"/>
                    </a:srgbClr>
                  </a:outerShdw>
                </a:effectLst>
              </a:rPr>
              <a:t>th</a:t>
            </a:r>
            <a:r>
              <a:rPr lang="en-US" sz="4800" dirty="0" smtClean="0">
                <a:effectLst>
                  <a:outerShdw blurRad="38100" dist="38100" dir="2700000" algn="tl">
                    <a:srgbClr val="000000">
                      <a:alpha val="43137"/>
                    </a:srgbClr>
                  </a:outerShdw>
                </a:effectLst>
              </a:rPr>
              <a:t>, 2019! </a:t>
            </a:r>
          </a:p>
          <a:p>
            <a:pPr algn="ctr"/>
            <a:r>
              <a:rPr lang="en-US" sz="4800" dirty="0" smtClean="0">
                <a:effectLst>
                  <a:outerShdw blurRad="38100" dist="38100" dir="2700000" algn="tl">
                    <a:srgbClr val="000000">
                      <a:alpha val="43137"/>
                    </a:srgbClr>
                  </a:outerShdw>
                </a:effectLst>
              </a:rPr>
              <a:t>Go Vote!</a:t>
            </a:r>
            <a:endParaRPr lang="en-US" sz="4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0869269"/>
      </p:ext>
    </p:extLst>
  </p:cSld>
  <p:clrMapOvr>
    <a:masterClrMapping/>
  </p:clrMapOvr>
  <p:transition spd="med" advClick="0" advTm="5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344395"/>
            <a:ext cx="10096410" cy="7511241"/>
          </a:xfrm>
          <a:prstGeom prst="rect">
            <a:avLst/>
          </a:prstGeom>
        </p:spPr>
      </p:pic>
      <p:pic>
        <p:nvPicPr>
          <p:cNvPr id="3" name="Picture 2"/>
          <p:cNvPicPr>
            <a:picLocks noChangeAspect="1"/>
          </p:cNvPicPr>
          <p:nvPr/>
        </p:nvPicPr>
        <p:blipFill>
          <a:blip r:embed="rId4"/>
          <a:stretch>
            <a:fillRect/>
          </a:stretch>
        </p:blipFill>
        <p:spPr>
          <a:xfrm>
            <a:off x="7696200" y="5334000"/>
            <a:ext cx="2018030" cy="1642999"/>
          </a:xfrm>
          <a:prstGeom prst="rect">
            <a:avLst/>
          </a:prstGeom>
        </p:spPr>
      </p:pic>
    </p:spTree>
    <p:extLst>
      <p:ext uri="{BB962C8B-B14F-4D97-AF65-F5344CB8AC3E}">
        <p14:creationId xmlns:p14="http://schemas.microsoft.com/office/powerpoint/2010/main" val="378454926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CC8EA">
            <a:alpha val="34000"/>
          </a:srgb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1"/>
            <a:ext cx="8229600" cy="1523999"/>
          </a:xfrm>
        </p:spPr>
        <p:txBody>
          <a:bodyPr>
            <a:normAutofit/>
          </a:bodyPr>
          <a:lstStyle/>
          <a:p>
            <a:r>
              <a:rPr lang="en-US" sz="3600" b="1" dirty="0" smtClean="0">
                <a:ln w="19050">
                  <a:noFill/>
                </a:ln>
                <a:solidFill>
                  <a:schemeClr val="tx2">
                    <a:lumMod val="75000"/>
                  </a:schemeClr>
                </a:solidFill>
                <a:effectLst>
                  <a:glow rad="63500">
                    <a:schemeClr val="accent1">
                      <a:satMod val="175000"/>
                      <a:alpha val="40000"/>
                    </a:schemeClr>
                  </a:glow>
                </a:effectLst>
                <a:latin typeface="Calisto MT" panose="02040603050505030304" pitchFamily="18" charset="0"/>
                <a:cs typeface="Arial" pitchFamily="34" charset="0"/>
              </a:rPr>
              <a:t>Protection &amp; Advocacy under the </a:t>
            </a:r>
            <a:br>
              <a:rPr lang="en-US" sz="3600" b="1" dirty="0" smtClean="0">
                <a:ln w="19050">
                  <a:noFill/>
                </a:ln>
                <a:solidFill>
                  <a:schemeClr val="tx2">
                    <a:lumMod val="75000"/>
                  </a:schemeClr>
                </a:solidFill>
                <a:effectLst>
                  <a:glow rad="63500">
                    <a:schemeClr val="accent1">
                      <a:satMod val="175000"/>
                      <a:alpha val="40000"/>
                    </a:schemeClr>
                  </a:glow>
                </a:effectLst>
                <a:latin typeface="Calisto MT" panose="02040603050505030304" pitchFamily="18" charset="0"/>
                <a:cs typeface="Arial" pitchFamily="34" charset="0"/>
              </a:rPr>
            </a:br>
            <a:r>
              <a:rPr lang="en-US" sz="3600" b="1" dirty="0" smtClean="0">
                <a:ln w="19050">
                  <a:noFill/>
                </a:ln>
                <a:solidFill>
                  <a:schemeClr val="tx2">
                    <a:lumMod val="75000"/>
                  </a:schemeClr>
                </a:solidFill>
                <a:effectLst>
                  <a:glow rad="63500">
                    <a:schemeClr val="accent1">
                      <a:satMod val="175000"/>
                      <a:alpha val="40000"/>
                    </a:schemeClr>
                  </a:glow>
                </a:effectLst>
                <a:latin typeface="Calisto MT" panose="02040603050505030304" pitchFamily="18" charset="0"/>
                <a:cs typeface="Arial" pitchFamily="34" charset="0"/>
              </a:rPr>
              <a:t>Help America Vote Act</a:t>
            </a:r>
            <a:endParaRPr lang="en-US" sz="4000" b="1" dirty="0">
              <a:ln w="19050">
                <a:noFill/>
              </a:ln>
              <a:solidFill>
                <a:schemeClr val="tx2">
                  <a:lumMod val="75000"/>
                </a:schemeClr>
              </a:solidFill>
              <a:effectLst>
                <a:glow rad="63500">
                  <a:schemeClr val="accent1">
                    <a:satMod val="175000"/>
                    <a:alpha val="40000"/>
                  </a:schemeClr>
                </a:glow>
              </a:effectLst>
              <a:latin typeface="Calisto MT" panose="02040603050505030304" pitchFamily="18" charset="0"/>
              <a:cs typeface="Arial" pitchFamily="34" charset="0"/>
            </a:endParaRPr>
          </a:p>
        </p:txBody>
      </p:sp>
      <p:sp>
        <p:nvSpPr>
          <p:cNvPr id="6" name="Content Placeholder 5"/>
          <p:cNvSpPr>
            <a:spLocks noGrp="1"/>
          </p:cNvSpPr>
          <p:nvPr>
            <p:ph idx="1"/>
          </p:nvPr>
        </p:nvSpPr>
        <p:spPr>
          <a:xfrm>
            <a:off x="-110490" y="2209800"/>
            <a:ext cx="8763000" cy="4114800"/>
          </a:xfrm>
        </p:spPr>
        <p:txBody>
          <a:bodyPr/>
          <a:lstStyle/>
          <a:p>
            <a:endParaRPr lang="en-US" sz="400" dirty="0" smtClean="0"/>
          </a:p>
          <a:p>
            <a:pPr>
              <a:buNone/>
            </a:pPr>
            <a:r>
              <a:rPr lang="en-US" dirty="0" smtClean="0"/>
              <a:t>    </a:t>
            </a:r>
            <a:r>
              <a:rPr lang="en-US" dirty="0" smtClean="0">
                <a:effectLst>
                  <a:outerShdw blurRad="50800" dist="38100" dir="2700000" algn="tl" rotWithShape="0">
                    <a:prstClr val="black">
                      <a:alpha val="40000"/>
                    </a:prstClr>
                  </a:outerShdw>
                </a:effectLst>
              </a:rPr>
              <a:t>DRMS advocates:</a:t>
            </a:r>
          </a:p>
          <a:p>
            <a:pPr>
              <a:buNone/>
            </a:pPr>
            <a:r>
              <a:rPr lang="en-US" dirty="0" smtClean="0">
                <a:effectLst>
                  <a:outerShdw blurRad="50800" dist="38100" dir="2700000" algn="tl" rotWithShape="0">
                    <a:prstClr val="black">
                      <a:alpha val="40000"/>
                    </a:prstClr>
                  </a:outerShdw>
                </a:effectLst>
              </a:rPr>
              <a:t>    * Provide voting rights training</a:t>
            </a:r>
            <a:br>
              <a:rPr lang="en-US" dirty="0" smtClean="0">
                <a:effectLst>
                  <a:outerShdw blurRad="50800" dist="38100" dir="2700000" algn="tl" rotWithShape="0">
                    <a:prstClr val="black">
                      <a:alpha val="40000"/>
                    </a:prstClr>
                  </a:outerShdw>
                </a:effectLst>
              </a:rPr>
            </a:br>
            <a:r>
              <a:rPr lang="en-US" dirty="0" smtClean="0">
                <a:effectLst>
                  <a:outerShdw blurRad="50800" dist="38100" dir="2700000" algn="tl" rotWithShape="0">
                    <a:prstClr val="black">
                      <a:alpha val="40000"/>
                    </a:prstClr>
                  </a:outerShdw>
                </a:effectLst>
              </a:rPr>
              <a:t> *Conduct polling site surveys</a:t>
            </a:r>
            <a:br>
              <a:rPr lang="en-US" dirty="0" smtClean="0">
                <a:effectLst>
                  <a:outerShdw blurRad="50800" dist="38100" dir="2700000" algn="tl" rotWithShape="0">
                    <a:prstClr val="black">
                      <a:alpha val="40000"/>
                    </a:prstClr>
                  </a:outerShdw>
                </a:effectLst>
              </a:rPr>
            </a:br>
            <a:r>
              <a:rPr lang="en-US" dirty="0" smtClean="0">
                <a:effectLst>
                  <a:outerShdw blurRad="50800" dist="38100" dir="2700000" algn="tl" rotWithShape="0">
                    <a:prstClr val="black">
                      <a:alpha val="40000"/>
                    </a:prstClr>
                  </a:outerShdw>
                </a:effectLst>
              </a:rPr>
              <a:t> *Host a hot-line on election days </a:t>
            </a:r>
            <a:br>
              <a:rPr lang="en-US" dirty="0" smtClean="0">
                <a:effectLst>
                  <a:outerShdw blurRad="50800" dist="38100" dir="2700000" algn="tl" rotWithShape="0">
                    <a:prstClr val="black">
                      <a:alpha val="40000"/>
                    </a:prstClr>
                  </a:outerShdw>
                </a:effectLst>
              </a:rPr>
            </a:br>
            <a:r>
              <a:rPr lang="en-US" dirty="0" smtClean="0">
                <a:effectLst>
                  <a:outerShdw blurRad="50800" dist="38100" dir="2700000" algn="tl" rotWithShape="0">
                    <a:prstClr val="black">
                      <a:alpha val="40000"/>
                    </a:prstClr>
                  </a:outerShdw>
                </a:effectLst>
              </a:rPr>
              <a:t> *Provide information to election officials</a:t>
            </a:r>
            <a:br>
              <a:rPr lang="en-US" dirty="0" smtClean="0">
                <a:effectLst>
                  <a:outerShdw blurRad="50800" dist="38100" dir="2700000" algn="tl" rotWithShape="0">
                    <a:prstClr val="black">
                      <a:alpha val="40000"/>
                    </a:prstClr>
                  </a:outerShdw>
                </a:effectLst>
              </a:rPr>
            </a:br>
            <a:r>
              <a:rPr lang="en-US" dirty="0" smtClean="0">
                <a:effectLst>
                  <a:outerShdw blurRad="50800" dist="38100" dir="2700000" algn="tl" rotWithShape="0">
                    <a:prstClr val="black">
                      <a:alpha val="40000"/>
                    </a:prstClr>
                  </a:outerShdw>
                </a:effectLst>
              </a:rPr>
              <a:t> *Participate with other P &amp; A’s to create    innovative ideas to fight rights violations</a:t>
            </a:r>
            <a:endParaRPr lang="en-US" dirty="0">
              <a:effectLst>
                <a:outerShdw blurRad="50800" dist="38100" dir="2700000" algn="tl" rotWithShape="0">
                  <a:prstClr val="black">
                    <a:alpha val="40000"/>
                  </a:prstClr>
                </a:outerShdw>
              </a:effectLst>
            </a:endParaRPr>
          </a:p>
        </p:txBody>
      </p:sp>
      <p:pic>
        <p:nvPicPr>
          <p:cNvPr id="7" name="Picture 6" descr="staff shots 606.jpg"/>
          <p:cNvPicPr>
            <a:picLocks noChangeAspect="1"/>
          </p:cNvPicPr>
          <p:nvPr/>
        </p:nvPicPr>
        <p:blipFill>
          <a:blip r:embed="rId3" cstate="print">
            <a:clrChange>
              <a:clrFrom>
                <a:srgbClr val="FFFFFF"/>
              </a:clrFrom>
              <a:clrTo>
                <a:srgbClr val="FFFFFF">
                  <a:alpha val="0"/>
                </a:srgbClr>
              </a:clrTo>
            </a:clrChange>
          </a:blip>
          <a:stretch>
            <a:fillRect/>
          </a:stretch>
        </p:blipFill>
        <p:spPr>
          <a:xfrm>
            <a:off x="7086600" y="4739639"/>
            <a:ext cx="2133600" cy="2133601"/>
          </a:xfrm>
          <a:prstGeom prst="rect">
            <a:avLst/>
          </a:prstGeom>
        </p:spPr>
      </p:pic>
      <p:pic>
        <p:nvPicPr>
          <p:cNvPr id="8" name="Picture 7" descr="Ohio.Voter_.With_.Disability.jpg"/>
          <p:cNvPicPr>
            <a:picLocks noChangeAspect="1"/>
          </p:cNvPicPr>
          <p:nvPr/>
        </p:nvPicPr>
        <p:blipFill>
          <a:blip r:embed="rId4" cstate="print">
            <a:lum bright="10000"/>
          </a:blip>
          <a:stretch>
            <a:fillRect/>
          </a:stretch>
        </p:blipFill>
        <p:spPr>
          <a:xfrm>
            <a:off x="5791200" y="1418344"/>
            <a:ext cx="3352800" cy="2704781"/>
          </a:xfrm>
          <a:prstGeom prst="rect">
            <a:avLst/>
          </a:prstGeom>
          <a:ln>
            <a:noFill/>
          </a:ln>
          <a:effectLst>
            <a:softEdge rad="112500"/>
          </a:effectLst>
        </p:spPr>
      </p:pic>
    </p:spTree>
    <p:extLst>
      <p:ext uri="{BB962C8B-B14F-4D97-AF65-F5344CB8AC3E}">
        <p14:creationId xmlns:p14="http://schemas.microsoft.com/office/powerpoint/2010/main" val="571064194"/>
      </p:ext>
    </p:extLst>
  </p:cSld>
  <p:clrMapOvr>
    <a:masterClrMapping/>
  </p:clrMapOvr>
  <p:transition spd="med" advClick="0" advTm="8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ACC8EA"/>
            </a:gs>
            <a:gs pos="1000">
              <a:srgbClr val="FFFFFF"/>
            </a:gs>
            <a:gs pos="100000">
              <a:srgbClr val="EAEAEA"/>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457200" y="533400"/>
            <a:ext cx="8153400" cy="769441"/>
          </a:xfrm>
          <a:prstGeom prst="rect">
            <a:avLst/>
          </a:prstGeom>
          <a:noFill/>
        </p:spPr>
        <p:txBody>
          <a:bodyPr wrap="square" rtlCol="0">
            <a:spAutoFit/>
          </a:bodyPr>
          <a:lstStyle/>
          <a:p>
            <a:pPr algn="ctr"/>
            <a:r>
              <a:rPr lang="en-US" sz="4400" b="1" dirty="0" smtClean="0">
                <a:latin typeface="Calisto MT" panose="02040603050505030304" pitchFamily="18" charset="0"/>
              </a:rPr>
              <a:t>The Voting Rights Act of 1965</a:t>
            </a:r>
            <a:endParaRPr lang="en-US" sz="4400" b="1" dirty="0">
              <a:latin typeface="Calisto MT" panose="0204060305050503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62200"/>
            <a:ext cx="8763000" cy="4381500"/>
          </a:xfrm>
          <a:prstGeom prst="rect">
            <a:avLst/>
          </a:prstGeom>
        </p:spPr>
      </p:pic>
    </p:spTree>
    <p:extLst>
      <p:ext uri="{BB962C8B-B14F-4D97-AF65-F5344CB8AC3E}">
        <p14:creationId xmlns:p14="http://schemas.microsoft.com/office/powerpoint/2010/main" val="337018095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CC8EA"/>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3065"/>
            <a:ext cx="8780756" cy="632460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5047632"/>
            <a:ext cx="1797437" cy="1810368"/>
          </a:xfrm>
          <a:prstGeom prst="rect">
            <a:avLst/>
          </a:prstGeom>
          <a:ln>
            <a:noFill/>
          </a:ln>
          <a:effectLst>
            <a:softEdge rad="112500"/>
          </a:effectLst>
        </p:spPr>
      </p:pic>
      <p:cxnSp>
        <p:nvCxnSpPr>
          <p:cNvPr id="6" name="Straight Connector 5"/>
          <p:cNvCxnSpPr/>
          <p:nvPr/>
        </p:nvCxnSpPr>
        <p:spPr>
          <a:xfrm>
            <a:off x="990600" y="1143000"/>
            <a:ext cx="7239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85800" y="5952816"/>
            <a:ext cx="4953000" cy="461665"/>
          </a:xfrm>
          <a:prstGeom prst="rect">
            <a:avLst/>
          </a:prstGeom>
          <a:solidFill>
            <a:schemeClr val="bg1"/>
          </a:solidFill>
        </p:spPr>
        <p:txBody>
          <a:bodyPr wrap="square" rtlCol="0">
            <a:spAutoFit/>
          </a:bodyPr>
          <a:lstStyle/>
          <a:p>
            <a:endParaRPr lang="en-US" sz="2400" dirty="0"/>
          </a:p>
        </p:txBody>
      </p:sp>
    </p:spTree>
    <p:extLst>
      <p:ext uri="{BB962C8B-B14F-4D97-AF65-F5344CB8AC3E}">
        <p14:creationId xmlns:p14="http://schemas.microsoft.com/office/powerpoint/2010/main" val="45987169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18699"/>
            <a:ext cx="8778681" cy="648690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71099"/>
            <a:ext cx="8778681" cy="6486901"/>
          </a:xfrm>
          <a:prstGeom prst="rect">
            <a:avLst/>
          </a:prstGeom>
        </p:spPr>
      </p:pic>
    </p:spTree>
    <p:extLst>
      <p:ext uri="{BB962C8B-B14F-4D97-AF65-F5344CB8AC3E}">
        <p14:creationId xmlns:p14="http://schemas.microsoft.com/office/powerpoint/2010/main" val="410905919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ACC8EA"/>
            </a:gs>
            <a:gs pos="94000">
              <a:srgbClr val="FFFFFF"/>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3733800" y="2057400"/>
            <a:ext cx="5257800" cy="4524315"/>
          </a:xfrm>
          <a:prstGeom prst="rect">
            <a:avLst/>
          </a:prstGeom>
          <a:noFill/>
        </p:spPr>
        <p:txBody>
          <a:bodyPr wrap="square" rtlCol="0">
            <a:spAutoFit/>
          </a:bodyPr>
          <a:lstStyle/>
          <a:p>
            <a:pPr algn="r"/>
            <a:r>
              <a:rPr lang="en-US" sz="4800" b="1" dirty="0" smtClean="0">
                <a:latin typeface="Calisto MT" panose="02040603050505030304" pitchFamily="18" charset="0"/>
              </a:rPr>
              <a:t>Barriers to equal rights at </a:t>
            </a:r>
            <a:br>
              <a:rPr lang="en-US" sz="4800" b="1" dirty="0" smtClean="0">
                <a:latin typeface="Calisto MT" panose="02040603050505030304" pitchFamily="18" charset="0"/>
              </a:rPr>
            </a:br>
            <a:r>
              <a:rPr lang="en-US" sz="4800" b="1" dirty="0" smtClean="0">
                <a:latin typeface="Calisto MT" panose="02040603050505030304" pitchFamily="18" charset="0"/>
              </a:rPr>
              <a:t>the ballot still exist for </a:t>
            </a:r>
            <a:br>
              <a:rPr lang="en-US" sz="4800" b="1" dirty="0" smtClean="0">
                <a:latin typeface="Calisto MT" panose="02040603050505030304" pitchFamily="18" charset="0"/>
              </a:rPr>
            </a:br>
            <a:r>
              <a:rPr lang="en-US" sz="4800" b="1" dirty="0" smtClean="0">
                <a:latin typeface="Calisto MT" panose="02040603050505030304" pitchFamily="18" charset="0"/>
              </a:rPr>
              <a:t>people with disabilities!</a:t>
            </a:r>
            <a:endParaRPr lang="en-US" sz="4800" b="1" dirty="0">
              <a:latin typeface="Calisto MT" panose="02040603050505030304" pitchFamily="18" charset="0"/>
            </a:endParaRPr>
          </a:p>
        </p:txBody>
      </p:sp>
      <p:sp>
        <p:nvSpPr>
          <p:cNvPr id="3" name="TextBox 2"/>
          <p:cNvSpPr txBox="1"/>
          <p:nvPr/>
        </p:nvSpPr>
        <p:spPr>
          <a:xfrm>
            <a:off x="152400" y="381000"/>
            <a:ext cx="8339667" cy="1446550"/>
          </a:xfrm>
          <a:prstGeom prst="rect">
            <a:avLst/>
          </a:prstGeom>
          <a:noFill/>
        </p:spPr>
        <p:txBody>
          <a:bodyPr wrap="square" rtlCol="0">
            <a:spAutoFit/>
          </a:bodyPr>
          <a:lstStyle/>
          <a:p>
            <a:r>
              <a:rPr lang="en-US" sz="4400" dirty="0" smtClean="0">
                <a:latin typeface="Calisto MT" panose="02040603050505030304" pitchFamily="18" charset="0"/>
              </a:rPr>
              <a:t>Even though we have these laws, mandates, and amendments,,,</a:t>
            </a:r>
            <a:endParaRPr lang="en-US" sz="4400" dirty="0">
              <a:latin typeface="Calisto MT" panose="02040603050505030304" pitchFamily="18" charset="0"/>
            </a:endParaRPr>
          </a:p>
        </p:txBody>
      </p:sp>
      <p:pic>
        <p:nvPicPr>
          <p:cNvPr id="4" name="Picture 3"/>
          <p:cNvPicPr>
            <a:picLocks noChangeAspect="1"/>
          </p:cNvPicPr>
          <p:nvPr/>
        </p:nvPicPr>
        <p:blipFill>
          <a:blip r:embed="rId3"/>
          <a:stretch>
            <a:fillRect/>
          </a:stretch>
        </p:blipFill>
        <p:spPr>
          <a:xfrm>
            <a:off x="256370" y="2057400"/>
            <a:ext cx="3508474" cy="4677965"/>
          </a:xfrm>
          <a:prstGeom prst="rect">
            <a:avLst/>
          </a:prstGeom>
        </p:spPr>
      </p:pic>
    </p:spTree>
    <p:extLst>
      <p:ext uri="{BB962C8B-B14F-4D97-AF65-F5344CB8AC3E}">
        <p14:creationId xmlns:p14="http://schemas.microsoft.com/office/powerpoint/2010/main" val="3675273"/>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62231</TotalTime>
  <Words>2375</Words>
  <Application>Microsoft Office PowerPoint</Application>
  <PresentationFormat>On-screen Show (4:3)</PresentationFormat>
  <Paragraphs>196</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Calisto MT</vt:lpstr>
      <vt:lpstr>Castellar</vt:lpstr>
      <vt:lpstr>Centaur</vt:lpstr>
      <vt:lpstr>Times New Roman</vt:lpstr>
      <vt:lpstr>Wingdings</vt:lpstr>
      <vt:lpstr>Office Theme</vt:lpstr>
      <vt:lpstr>The Right To vote:</vt:lpstr>
      <vt:lpstr>PowerPoint Presentation</vt:lpstr>
      <vt:lpstr>Voting Grant at DRMS (PAVA) </vt:lpstr>
      <vt:lpstr>PowerPoint Presentation</vt:lpstr>
      <vt:lpstr>Protection &amp; Advocacy under the  Help America Vote 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Eligibility</vt:lpstr>
      <vt:lpstr>PowerPoint Presentation</vt:lpstr>
      <vt:lpstr>PowerPoint Presentation</vt:lpstr>
      <vt:lpstr>PowerPoint Presentation</vt:lpstr>
      <vt:lpstr>The right to vote is a  fundamental liberty 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amaclaine</dc:creator>
  <cp:lastModifiedBy>swalker</cp:lastModifiedBy>
  <cp:revision>296</cp:revision>
  <cp:lastPrinted>2019-10-09T23:18:25Z</cp:lastPrinted>
  <dcterms:created xsi:type="dcterms:W3CDTF">2016-03-23T17:36:15Z</dcterms:created>
  <dcterms:modified xsi:type="dcterms:W3CDTF">2019-10-09T23:22:15Z</dcterms:modified>
</cp:coreProperties>
</file>